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9"/>
  </p:notesMasterIdLst>
  <p:sldIdLst>
    <p:sldId id="256" r:id="rId2"/>
    <p:sldId id="257" r:id="rId3"/>
    <p:sldId id="258" r:id="rId4"/>
    <p:sldId id="281" r:id="rId5"/>
    <p:sldId id="283" r:id="rId6"/>
    <p:sldId id="285" r:id="rId7"/>
    <p:sldId id="284" r:id="rId8"/>
    <p:sldId id="259" r:id="rId9"/>
    <p:sldId id="286" r:id="rId10"/>
    <p:sldId id="260" r:id="rId11"/>
    <p:sldId id="287" r:id="rId12"/>
    <p:sldId id="288" r:id="rId13"/>
    <p:sldId id="289" r:id="rId14"/>
    <p:sldId id="262" r:id="rId15"/>
    <p:sldId id="261" r:id="rId16"/>
    <p:sldId id="290" r:id="rId17"/>
    <p:sldId id="291" r:id="rId18"/>
    <p:sldId id="292" r:id="rId19"/>
    <p:sldId id="293" r:id="rId20"/>
    <p:sldId id="310" r:id="rId21"/>
    <p:sldId id="263" r:id="rId22"/>
    <p:sldId id="265" r:id="rId23"/>
    <p:sldId id="311" r:id="rId24"/>
    <p:sldId id="312" r:id="rId25"/>
    <p:sldId id="297" r:id="rId26"/>
    <p:sldId id="298" r:id="rId27"/>
    <p:sldId id="299" r:id="rId28"/>
    <p:sldId id="300" r:id="rId29"/>
    <p:sldId id="301" r:id="rId30"/>
    <p:sldId id="302" r:id="rId31"/>
    <p:sldId id="303" r:id="rId32"/>
    <p:sldId id="304" r:id="rId33"/>
    <p:sldId id="305" r:id="rId34"/>
    <p:sldId id="306" r:id="rId35"/>
    <p:sldId id="307" r:id="rId36"/>
    <p:sldId id="266" r:id="rId37"/>
    <p:sldId id="309" r:id="rId38"/>
    <p:sldId id="308" r:id="rId39"/>
    <p:sldId id="313" r:id="rId40"/>
    <p:sldId id="314" r:id="rId41"/>
    <p:sldId id="315" r:id="rId42"/>
    <p:sldId id="317" r:id="rId43"/>
    <p:sldId id="267" r:id="rId44"/>
    <p:sldId id="316" r:id="rId45"/>
    <p:sldId id="320" r:id="rId46"/>
    <p:sldId id="322" r:id="rId47"/>
    <p:sldId id="318" r:id="rId48"/>
    <p:sldId id="319" r:id="rId49"/>
    <p:sldId id="268" r:id="rId50"/>
    <p:sldId id="323" r:id="rId51"/>
    <p:sldId id="324" r:id="rId52"/>
    <p:sldId id="325" r:id="rId53"/>
    <p:sldId id="326" r:id="rId54"/>
    <p:sldId id="328" r:id="rId55"/>
    <p:sldId id="327" r:id="rId56"/>
    <p:sldId id="329" r:id="rId57"/>
    <p:sldId id="330" r:id="rId58"/>
    <p:sldId id="337" r:id="rId59"/>
    <p:sldId id="338" r:id="rId60"/>
    <p:sldId id="340" r:id="rId61"/>
    <p:sldId id="375" r:id="rId62"/>
    <p:sldId id="339" r:id="rId63"/>
    <p:sldId id="341" r:id="rId64"/>
    <p:sldId id="331" r:id="rId65"/>
    <p:sldId id="347" r:id="rId66"/>
    <p:sldId id="342" r:id="rId67"/>
    <p:sldId id="343" r:id="rId68"/>
    <p:sldId id="332" r:id="rId69"/>
    <p:sldId id="344" r:id="rId70"/>
    <p:sldId id="333" r:id="rId71"/>
    <p:sldId id="346" r:id="rId72"/>
    <p:sldId id="345" r:id="rId73"/>
    <p:sldId id="334" r:id="rId74"/>
    <p:sldId id="335" r:id="rId75"/>
    <p:sldId id="336" r:id="rId76"/>
    <p:sldId id="348" r:id="rId77"/>
    <p:sldId id="349" r:id="rId78"/>
    <p:sldId id="353" r:id="rId79"/>
    <p:sldId id="354" r:id="rId80"/>
    <p:sldId id="350" r:id="rId81"/>
    <p:sldId id="351" r:id="rId82"/>
    <p:sldId id="356" r:id="rId83"/>
    <p:sldId id="357" r:id="rId84"/>
    <p:sldId id="358" r:id="rId85"/>
    <p:sldId id="359" r:id="rId86"/>
    <p:sldId id="360" r:id="rId87"/>
    <p:sldId id="361" r:id="rId88"/>
    <p:sldId id="355" r:id="rId89"/>
    <p:sldId id="362" r:id="rId90"/>
    <p:sldId id="376" r:id="rId91"/>
    <p:sldId id="363" r:id="rId92"/>
    <p:sldId id="366" r:id="rId93"/>
    <p:sldId id="367" r:id="rId94"/>
    <p:sldId id="364" r:id="rId95"/>
    <p:sldId id="365" r:id="rId96"/>
    <p:sldId id="368" r:id="rId97"/>
    <p:sldId id="369" r:id="rId98"/>
    <p:sldId id="370" r:id="rId99"/>
    <p:sldId id="371" r:id="rId100"/>
    <p:sldId id="374" r:id="rId101"/>
    <p:sldId id="373" r:id="rId102"/>
    <p:sldId id="372" r:id="rId103"/>
    <p:sldId id="377" r:id="rId104"/>
    <p:sldId id="378" r:id="rId105"/>
    <p:sldId id="379" r:id="rId106"/>
    <p:sldId id="380" r:id="rId107"/>
    <p:sldId id="381" r:id="rId108"/>
    <p:sldId id="382" r:id="rId109"/>
    <p:sldId id="383" r:id="rId110"/>
    <p:sldId id="384" r:id="rId111"/>
    <p:sldId id="385" r:id="rId112"/>
    <p:sldId id="387" r:id="rId113"/>
    <p:sldId id="388" r:id="rId114"/>
    <p:sldId id="390" r:id="rId115"/>
    <p:sldId id="389" r:id="rId116"/>
    <p:sldId id="393" r:id="rId117"/>
    <p:sldId id="391" r:id="rId118"/>
    <p:sldId id="392" r:id="rId119"/>
    <p:sldId id="406" r:id="rId120"/>
    <p:sldId id="408" r:id="rId121"/>
    <p:sldId id="407" r:id="rId122"/>
    <p:sldId id="410" r:id="rId123"/>
    <p:sldId id="394" r:id="rId124"/>
    <p:sldId id="411" r:id="rId125"/>
    <p:sldId id="412" r:id="rId126"/>
    <p:sldId id="413" r:id="rId127"/>
    <p:sldId id="415" r:id="rId128"/>
    <p:sldId id="414" r:id="rId129"/>
    <p:sldId id="458" r:id="rId130"/>
    <p:sldId id="409" r:id="rId131"/>
    <p:sldId id="396" r:id="rId132"/>
    <p:sldId id="397" r:id="rId133"/>
    <p:sldId id="403" r:id="rId134"/>
    <p:sldId id="401" r:id="rId135"/>
    <p:sldId id="404" r:id="rId136"/>
    <p:sldId id="418" r:id="rId137"/>
    <p:sldId id="419" r:id="rId138"/>
    <p:sldId id="417" r:id="rId139"/>
    <p:sldId id="416" r:id="rId140"/>
    <p:sldId id="431" r:id="rId141"/>
    <p:sldId id="398" r:id="rId142"/>
    <p:sldId id="420" r:id="rId143"/>
    <p:sldId id="421" r:id="rId144"/>
    <p:sldId id="422" r:id="rId145"/>
    <p:sldId id="423" r:id="rId146"/>
    <p:sldId id="424" r:id="rId147"/>
    <p:sldId id="432" r:id="rId148"/>
    <p:sldId id="399" r:id="rId149"/>
    <p:sldId id="426" r:id="rId150"/>
    <p:sldId id="427" r:id="rId151"/>
    <p:sldId id="428" r:id="rId152"/>
    <p:sldId id="429" r:id="rId153"/>
    <p:sldId id="430" r:id="rId154"/>
    <p:sldId id="434" r:id="rId155"/>
    <p:sldId id="433" r:id="rId156"/>
    <p:sldId id="447" r:id="rId157"/>
    <p:sldId id="438" r:id="rId158"/>
    <p:sldId id="439" r:id="rId159"/>
    <p:sldId id="437" r:id="rId160"/>
    <p:sldId id="440" r:id="rId161"/>
    <p:sldId id="442" r:id="rId162"/>
    <p:sldId id="441" r:id="rId163"/>
    <p:sldId id="443" r:id="rId164"/>
    <p:sldId id="444" r:id="rId165"/>
    <p:sldId id="448" r:id="rId166"/>
    <p:sldId id="445" r:id="rId167"/>
    <p:sldId id="446" r:id="rId168"/>
    <p:sldId id="449" r:id="rId169"/>
    <p:sldId id="450" r:id="rId170"/>
    <p:sldId id="451" r:id="rId171"/>
    <p:sldId id="453" r:id="rId172"/>
    <p:sldId id="454" r:id="rId173"/>
    <p:sldId id="452" r:id="rId174"/>
    <p:sldId id="455" r:id="rId175"/>
    <p:sldId id="456" r:id="rId176"/>
    <p:sldId id="457" r:id="rId177"/>
    <p:sldId id="321" r:id="rId17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8" d="100"/>
          <a:sy n="108" d="100"/>
        </p:scale>
        <p:origin x="7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77B5E-A7EC-49A7-B7FC-4CA79B1F849B}" type="datetimeFigureOut">
              <a:rPr lang="en-CA" smtClean="0"/>
              <a:t>2023-04-12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2175D-B2C1-41E5-9381-6E468E8F1D0F}" type="slidenum">
              <a:rPr lang="en-CA" smtClean="0"/>
              <a:t>‹#›</a:t>
            </a:fld>
            <a:endParaRPr lang="en-CA"/>
          </a:p>
        </p:txBody>
      </p:sp>
    </p:spTree>
    <p:extLst>
      <p:ext uri="{BB962C8B-B14F-4D97-AF65-F5344CB8AC3E}">
        <p14:creationId xmlns:p14="http://schemas.microsoft.com/office/powerpoint/2010/main" val="2775572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163</a:t>
            </a:fld>
            <a:endParaRPr lang="en-CA"/>
          </a:p>
        </p:txBody>
      </p:sp>
    </p:spTree>
    <p:extLst>
      <p:ext uri="{BB962C8B-B14F-4D97-AF65-F5344CB8AC3E}">
        <p14:creationId xmlns:p14="http://schemas.microsoft.com/office/powerpoint/2010/main" val="4073312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164</a:t>
            </a:fld>
            <a:endParaRPr lang="en-CA"/>
          </a:p>
        </p:txBody>
      </p:sp>
    </p:spTree>
    <p:extLst>
      <p:ext uri="{BB962C8B-B14F-4D97-AF65-F5344CB8AC3E}">
        <p14:creationId xmlns:p14="http://schemas.microsoft.com/office/powerpoint/2010/main" val="372138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165</a:t>
            </a:fld>
            <a:endParaRPr lang="en-CA"/>
          </a:p>
        </p:txBody>
      </p:sp>
    </p:spTree>
    <p:extLst>
      <p:ext uri="{BB962C8B-B14F-4D97-AF65-F5344CB8AC3E}">
        <p14:creationId xmlns:p14="http://schemas.microsoft.com/office/powerpoint/2010/main" val="161645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166</a:t>
            </a:fld>
            <a:endParaRPr lang="en-CA"/>
          </a:p>
        </p:txBody>
      </p:sp>
    </p:spTree>
    <p:extLst>
      <p:ext uri="{BB962C8B-B14F-4D97-AF65-F5344CB8AC3E}">
        <p14:creationId xmlns:p14="http://schemas.microsoft.com/office/powerpoint/2010/main" val="1172856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167</a:t>
            </a:fld>
            <a:endParaRPr lang="en-CA"/>
          </a:p>
        </p:txBody>
      </p:sp>
    </p:spTree>
    <p:extLst>
      <p:ext uri="{BB962C8B-B14F-4D97-AF65-F5344CB8AC3E}">
        <p14:creationId xmlns:p14="http://schemas.microsoft.com/office/powerpoint/2010/main" val="1529010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170</a:t>
            </a:fld>
            <a:endParaRPr lang="en-CA"/>
          </a:p>
        </p:txBody>
      </p:sp>
    </p:spTree>
    <p:extLst>
      <p:ext uri="{BB962C8B-B14F-4D97-AF65-F5344CB8AC3E}">
        <p14:creationId xmlns:p14="http://schemas.microsoft.com/office/powerpoint/2010/main" val="185097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171</a:t>
            </a:fld>
            <a:endParaRPr lang="en-CA"/>
          </a:p>
        </p:txBody>
      </p:sp>
    </p:spTree>
    <p:extLst>
      <p:ext uri="{BB962C8B-B14F-4D97-AF65-F5344CB8AC3E}">
        <p14:creationId xmlns:p14="http://schemas.microsoft.com/office/powerpoint/2010/main" val="3846331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C62175D-B2C1-41E5-9381-6E468E8F1D0F}" type="slidenum">
              <a:rPr lang="en-CA" smtClean="0"/>
              <a:t>172</a:t>
            </a:fld>
            <a:endParaRPr lang="en-CA"/>
          </a:p>
        </p:txBody>
      </p:sp>
    </p:spTree>
    <p:extLst>
      <p:ext uri="{BB962C8B-B14F-4D97-AF65-F5344CB8AC3E}">
        <p14:creationId xmlns:p14="http://schemas.microsoft.com/office/powerpoint/2010/main" val="1904267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F7A2-29D9-4C94-8CC8-B53B1F541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E49BB9A0-C43B-4916-B384-ED8E7980F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8B88BFB7-3943-40DA-800B-A8319E0D83A3}"/>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ADCDFCB3-FC30-46C9-9932-8433E2F0F1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622DE44-83CD-40A3-B892-28260B878C2D}"/>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79228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2C18-DF06-43DA-BC81-FC021F70DA77}"/>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3EDF11D8-2359-4745-8FCD-3D7179A41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E97CAD4-2DBD-4AA1-8D11-B6B944F324EC}"/>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E54A50D4-7C24-4C58-9DAB-3CF632517A5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62D7B1C-3F02-4592-927C-2479C7ED091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349212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EAEC3-321D-4C5A-8236-30B6846ECB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5B6721E2-0E16-423E-A8F3-7084BD5E7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6BF6847-6EBA-4509-B13F-4A756E820A5D}"/>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EA5CDC8A-0846-4240-8579-613B4967CA7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913F975-55C1-48A8-8458-03FA4A461242}"/>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5387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1C2C-EB30-4106-88A9-6408D56715E6}"/>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00B0E10-7C16-4100-AD19-B6CEE19FB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F9DCDFD-0988-49E3-A3EA-3210B283DE91}"/>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F8ACD047-4792-4E72-818B-6AD1B9C5418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EE0F1C3-9E66-4627-B5DF-A4726F73D6C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71128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442A-36E2-4CA9-B503-49D2B9DE82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3893696-BC4D-4A7B-9321-02092AC18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F55402-0B26-4F49-B0A9-C50226800112}"/>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543E4D60-EEA4-47A4-9A18-5ABD847527E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F8B85EA-495D-4E10-B8C9-1BBC5EB9156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91975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413C-AC8F-4DEC-B801-7EED6FA22BE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5D7CF45-E119-42BB-92D1-D6D039931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096A301-BE0A-42C9-A3C1-41B9124D9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B8AFC122-2CB1-49E2-A9A1-A50E14C70154}"/>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6" name="Footer Placeholder 5">
            <a:extLst>
              <a:ext uri="{FF2B5EF4-FFF2-40B4-BE49-F238E27FC236}">
                <a16:creationId xmlns:a16="http://schemas.microsoft.com/office/drawing/2014/main" id="{5C834592-8DF7-4281-B16A-ED7DF207E5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30261EF-2A85-4C04-B3FA-665C60DBE28F}"/>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43882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33A6-80EC-4489-AE5C-DBD2ECA396C4}"/>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A6C26939-A0EE-4978-AC33-21206D81F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486F97-AC54-467C-93D1-C0B282A52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1B85223B-2DEC-4845-BFED-42FB19FDC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6924AE-96C6-4B9E-A53F-5ACD2F4335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18D76173-A7A0-44B9-A6B2-9A93600ADDFE}"/>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8" name="Footer Placeholder 7">
            <a:extLst>
              <a:ext uri="{FF2B5EF4-FFF2-40B4-BE49-F238E27FC236}">
                <a16:creationId xmlns:a16="http://schemas.microsoft.com/office/drawing/2014/main" id="{05CA717C-1BE1-4064-89A3-32A4A75B9C75}"/>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B10E0955-A179-42E5-911C-AC49B6E0E57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9880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E41F-3722-4A16-937A-426271DA5C73}"/>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6D0CF6F-9561-462C-8E71-A8BD51774B0C}"/>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4" name="Footer Placeholder 3">
            <a:extLst>
              <a:ext uri="{FF2B5EF4-FFF2-40B4-BE49-F238E27FC236}">
                <a16:creationId xmlns:a16="http://schemas.microsoft.com/office/drawing/2014/main" id="{E604D67F-DC7E-4948-806C-B856F8F0A9A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A551D46-D17B-40F8-A2E2-F6896AB0AA2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23635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5123-A685-4276-BC6E-619E7DA10FC8}"/>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3" name="Footer Placeholder 2">
            <a:extLst>
              <a:ext uri="{FF2B5EF4-FFF2-40B4-BE49-F238E27FC236}">
                <a16:creationId xmlns:a16="http://schemas.microsoft.com/office/drawing/2014/main" id="{60D18139-EE3C-4381-BEC5-D18F0AE50421}"/>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C38A7-11EB-440E-A286-6B31062D0D1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82951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DB7F-94EB-4C1F-9FED-F0B84E0F5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C6C6EFD8-47CD-429D-BECF-E4139D32A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E12B3D3-9A6E-4EA8-9207-5218C617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4EE5E-70A0-48B3-BC28-A60198A1FE63}"/>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6" name="Footer Placeholder 5">
            <a:extLst>
              <a:ext uri="{FF2B5EF4-FFF2-40B4-BE49-F238E27FC236}">
                <a16:creationId xmlns:a16="http://schemas.microsoft.com/office/drawing/2014/main" id="{48BEB30C-C6E0-48FD-9E0D-4E186B5F509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B537D1E-709B-474F-B808-4291FBF7DA0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7654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C329-2A59-4157-8065-CEA8AFFD6C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76B4DD9C-E15C-4C7E-8651-8672A1A4C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339BE39C-25D5-4E25-AD54-3EC15874B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CCE4B1-E564-45BA-8EEB-E9EB6CD2E463}"/>
              </a:ext>
            </a:extLst>
          </p:cNvPr>
          <p:cNvSpPr>
            <a:spLocks noGrp="1"/>
          </p:cNvSpPr>
          <p:nvPr>
            <p:ph type="dt" sz="half" idx="10"/>
          </p:nvPr>
        </p:nvSpPr>
        <p:spPr/>
        <p:txBody>
          <a:bodyPr/>
          <a:lstStyle/>
          <a:p>
            <a:fld id="{3191932A-5A5D-41CF-B1DF-493F37005B6B}" type="datetimeFigureOut">
              <a:rPr lang="fr-FR" smtClean="0"/>
              <a:t>12/04/2023</a:t>
            </a:fld>
            <a:endParaRPr lang="fr-FR"/>
          </a:p>
        </p:txBody>
      </p:sp>
      <p:sp>
        <p:nvSpPr>
          <p:cNvPr id="6" name="Footer Placeholder 5">
            <a:extLst>
              <a:ext uri="{FF2B5EF4-FFF2-40B4-BE49-F238E27FC236}">
                <a16:creationId xmlns:a16="http://schemas.microsoft.com/office/drawing/2014/main" id="{6ED409C7-3C02-4DFB-8428-D65F980BDB4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6D014F1-F050-4F1A-9BFB-BC49BA43B43E}"/>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3331317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E3C55-512F-4499-98F1-7E4F91366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BCFC4EFC-E120-4CC1-9DD0-C1754D6F87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D8F5FE6-BED4-4B01-88C1-9E2286783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1932A-5A5D-41CF-B1DF-493F37005B6B}" type="datetimeFigureOut">
              <a:rPr lang="fr-FR" smtClean="0"/>
              <a:t>12/04/2023</a:t>
            </a:fld>
            <a:endParaRPr lang="fr-FR"/>
          </a:p>
        </p:txBody>
      </p:sp>
      <p:sp>
        <p:nvSpPr>
          <p:cNvPr id="5" name="Footer Placeholder 4">
            <a:extLst>
              <a:ext uri="{FF2B5EF4-FFF2-40B4-BE49-F238E27FC236}">
                <a16:creationId xmlns:a16="http://schemas.microsoft.com/office/drawing/2014/main" id="{38FFDAEC-3B79-4A13-A82F-97B24ACA97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6A460B9B-DC55-4626-88CE-4785C64BB1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23261-19EA-4A90-961C-0955F684DB1B}" type="slidenum">
              <a:rPr lang="fr-FR" smtClean="0"/>
              <a:t>‹#›</a:t>
            </a:fld>
            <a:endParaRPr lang="fr-FR"/>
          </a:p>
        </p:txBody>
      </p:sp>
    </p:spTree>
    <p:extLst>
      <p:ext uri="{BB962C8B-B14F-4D97-AF65-F5344CB8AC3E}">
        <p14:creationId xmlns:p14="http://schemas.microsoft.com/office/powerpoint/2010/main" val="2290129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matthewsilk@outlook.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g"/></Relationships>
</file>

<file path=ppt/slides/_rels/slide1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onlinelibrary.wiley.com/doi/full/10.1111/brv.12775" TargetMode="Externa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doi.org/10.1111/brv.12775" TargetMode="External"/><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hyperlink" Target="https://osf.io/xkvcu"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doi.org/10.1111/brv.12775"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osf.io/xkvcu"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hyperlink" Target="https://www.biorxiv.org/content/10.1101/2021.12.20.473541v2"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hyperlink" Target="https://www.biorxiv.org/content/10.1101/2021.12.20.473541v2"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https://link.springer.com/article/10.1007/s00265-022-03254-x"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doi.org/10.1101/2021.12.20.473541"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0.png"/></Relationships>
</file>

<file path=ppt/slides/_rels/slide1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6.jpg"/></Relationships>
</file>

<file path=ppt/slides/_rels/slide1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6.jpg"/></Relationships>
</file>

<file path=ppt/slides/_rels/slide1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168.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1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doi.org/10.1038/s41598-018-31202-1" TargetMode="External"/><Relationship Id="rId4" Type="http://schemas.openxmlformats.org/officeDocument/2006/relationships/image" Target="../media/image56.png"/></Relationships>
</file>

<file path=ppt/slides/_rels/slide1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doi.org/10.1038/s41598-018-31202-1" TargetMode="External"/><Relationship Id="rId5" Type="http://schemas.openxmlformats.org/officeDocument/2006/relationships/image" Target="../media/image56.png"/><Relationship Id="rId4" Type="http://schemas.openxmlformats.org/officeDocument/2006/relationships/image" Target="../media/image57.png"/></Relationships>
</file>

<file path=ppt/slides/_rels/slide1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doi.org/10.1038/s41598-018-31202-1" TargetMode="External"/><Relationship Id="rId5" Type="http://schemas.openxmlformats.org/officeDocument/2006/relationships/image" Target="../media/image56.png"/><Relationship Id="rId4" Type="http://schemas.openxmlformats.org/officeDocument/2006/relationships/image" Target="../media/image57.png"/></Relationships>
</file>

<file path=ppt/slides/_rels/slide1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doi.org/10.1038/s41598-018-31202-1"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doi.org/10.1038/s41598-018-31202-1"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github.com/ctross/STRAND" TargetMode="External"/></Relationships>
</file>

<file path=ppt/slides/_rels/slide176.xml.rels><?xml version="1.0" encoding="UTF-8" standalone="yes"?>
<Relationships xmlns="http://schemas.openxmlformats.org/package/2006/relationships"><Relationship Id="rId3" Type="http://schemas.openxmlformats.org/officeDocument/2006/relationships/hyperlink" Target="https://doi.org/10.1038/s41598-018-31202-1"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16/j.anbehav.2017.08.029"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doi.org/10.1101/2021.12.20.473541" TargetMode="External"/><Relationship Id="rId4" Type="http://schemas.openxmlformats.org/officeDocument/2006/relationships/hyperlink" Target="https://doi.org/10.1016/j.anbehav.2017.08.02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hyperlink" Target="https://twitter.com/mattjsilk/status/997029135548669957" TargetMode="Externa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jpg"/></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skewed.de/tiago/blog/descriptive-inferentia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igraph.org/c/doc/igraph-Community.htm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igraph.org/c/doc/igraph-Community.htm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rdrr.io/github/schochastics/igraphUtils/"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8B91E0-12AF-4CF5-AE63-55594221DBB0}"/>
              </a:ext>
            </a:extLst>
          </p:cNvPr>
          <p:cNvSpPr txBox="1"/>
          <p:nvPr/>
        </p:nvSpPr>
        <p:spPr>
          <a:xfrm>
            <a:off x="0" y="418011"/>
            <a:ext cx="12192000" cy="553998"/>
          </a:xfrm>
          <a:prstGeom prst="rect">
            <a:avLst/>
          </a:prstGeom>
          <a:solidFill>
            <a:schemeClr val="tx1">
              <a:lumMod val="75000"/>
              <a:lumOff val="25000"/>
            </a:schemeClr>
          </a:solidFill>
        </p:spPr>
        <p:txBody>
          <a:bodyPr wrap="square" rtlCol="0">
            <a:spAutoFit/>
          </a:bodyPr>
          <a:lstStyle/>
          <a:p>
            <a:pPr algn="ctr"/>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7051FC9E-E48B-4B6F-AE7B-A90F566C1AA0}"/>
              </a:ext>
            </a:extLst>
          </p:cNvPr>
          <p:cNvPicPr>
            <a:picLocks noChangeAspect="1"/>
          </p:cNvPicPr>
          <p:nvPr/>
        </p:nvPicPr>
        <p:blipFill rotWithShape="1">
          <a:blip r:embed="rId2"/>
          <a:srcRect t="73163" r="50000" b="12159"/>
          <a:stretch/>
        </p:blipFill>
        <p:spPr>
          <a:xfrm>
            <a:off x="-660798" y="1698521"/>
            <a:ext cx="13513596" cy="3021528"/>
          </a:xfrm>
          <a:prstGeom prst="rect">
            <a:avLst/>
          </a:prstGeom>
        </p:spPr>
      </p:pic>
      <p:pic>
        <p:nvPicPr>
          <p:cNvPr id="6" name="Picture 5" descr="Logo&#10;&#10;Description automatically generated">
            <a:extLst>
              <a:ext uri="{FF2B5EF4-FFF2-40B4-BE49-F238E27FC236}">
                <a16:creationId xmlns:a16="http://schemas.microsoft.com/office/drawing/2014/main" id="{2DAB65CE-619D-4510-83D3-DD5779FEA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4" y="5312512"/>
            <a:ext cx="1540326" cy="1494143"/>
          </a:xfrm>
          <a:prstGeom prst="rect">
            <a:avLst/>
          </a:prstGeom>
        </p:spPr>
      </p:pic>
      <p:pic>
        <p:nvPicPr>
          <p:cNvPr id="7" name="Picture 6">
            <a:extLst>
              <a:ext uri="{FF2B5EF4-FFF2-40B4-BE49-F238E27FC236}">
                <a16:creationId xmlns:a16="http://schemas.microsoft.com/office/drawing/2014/main" id="{3EEB555E-1466-484A-876E-7432B8B308FD}"/>
              </a:ext>
            </a:extLst>
          </p:cNvPr>
          <p:cNvPicPr>
            <a:picLocks noChangeAspect="1"/>
          </p:cNvPicPr>
          <p:nvPr/>
        </p:nvPicPr>
        <p:blipFill>
          <a:blip r:embed="rId4"/>
          <a:stretch>
            <a:fillRect/>
          </a:stretch>
        </p:blipFill>
        <p:spPr>
          <a:xfrm>
            <a:off x="7957536" y="5246240"/>
            <a:ext cx="2345797" cy="1563864"/>
          </a:xfrm>
          <a:prstGeom prst="rect">
            <a:avLst/>
          </a:prstGeom>
        </p:spPr>
      </p:pic>
      <p:sp>
        <p:nvSpPr>
          <p:cNvPr id="8" name="TextBox 7">
            <a:extLst>
              <a:ext uri="{FF2B5EF4-FFF2-40B4-BE49-F238E27FC236}">
                <a16:creationId xmlns:a16="http://schemas.microsoft.com/office/drawing/2014/main" id="{25CCCE7A-B028-4A63-9AED-F0B3CC8B074F}"/>
              </a:ext>
            </a:extLst>
          </p:cNvPr>
          <p:cNvSpPr txBox="1"/>
          <p:nvPr/>
        </p:nvSpPr>
        <p:spPr>
          <a:xfrm>
            <a:off x="348342" y="5511791"/>
            <a:ext cx="6731726" cy="830997"/>
          </a:xfrm>
          <a:prstGeom prst="rect">
            <a:avLst/>
          </a:prstGeom>
          <a:noFill/>
        </p:spPr>
        <p:txBody>
          <a:bodyPr wrap="square" rtlCol="0">
            <a:spAutoFit/>
          </a:bodyPr>
          <a:lstStyle/>
          <a:p>
            <a:r>
              <a:rPr lang="en-US" sz="2400" b="1" dirty="0"/>
              <a:t>Matthew Silk</a:t>
            </a:r>
          </a:p>
          <a:p>
            <a:r>
              <a:rPr lang="en-US" sz="2400" b="1" dirty="0">
                <a:hlinkClick r:id="rId5"/>
              </a:rPr>
              <a:t>matthewsilk@outlook.com</a:t>
            </a:r>
            <a:endParaRPr lang="en-US" sz="2400" b="1" dirty="0"/>
          </a:p>
        </p:txBody>
      </p:sp>
    </p:spTree>
    <p:extLst>
      <p:ext uri="{BB962C8B-B14F-4D97-AF65-F5344CB8AC3E}">
        <p14:creationId xmlns:p14="http://schemas.microsoft.com/office/powerpoint/2010/main" val="2739774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grpSp>
        <p:nvGrpSpPr>
          <p:cNvPr id="4" name="Group 3">
            <a:extLst>
              <a:ext uri="{FF2B5EF4-FFF2-40B4-BE49-F238E27FC236}">
                <a16:creationId xmlns:a16="http://schemas.microsoft.com/office/drawing/2014/main" id="{3E8EAA49-7B2E-4B6D-A1B0-64674DAE37B1}"/>
              </a:ext>
            </a:extLst>
          </p:cNvPr>
          <p:cNvGrpSpPr/>
          <p:nvPr/>
        </p:nvGrpSpPr>
        <p:grpSpPr>
          <a:xfrm>
            <a:off x="9236782" y="2185295"/>
            <a:ext cx="1869945" cy="3125033"/>
            <a:chOff x="9236782" y="2185295"/>
            <a:chExt cx="1869945" cy="3125033"/>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a) An </a:t>
            </a:r>
            <a:r>
              <a:rPr lang="en-US" sz="2400" b="1" i="1" dirty="0">
                <a:solidFill>
                  <a:srgbClr val="FFC000"/>
                </a:solidFill>
              </a:rPr>
              <a:t>ADJACENCY MATRIX</a:t>
            </a:r>
          </a:p>
        </p:txBody>
      </p:sp>
      <p:graphicFrame>
        <p:nvGraphicFramePr>
          <p:cNvPr id="38" name="Table 38">
            <a:extLst>
              <a:ext uri="{FF2B5EF4-FFF2-40B4-BE49-F238E27FC236}">
                <a16:creationId xmlns:a16="http://schemas.microsoft.com/office/drawing/2014/main" id="{9B149DC8-0CBA-4DA7-8AE4-7870886B6177}"/>
              </a:ext>
            </a:extLst>
          </p:cNvPr>
          <p:cNvGraphicFramePr>
            <a:graphicFrameLocks noGrp="1"/>
          </p:cNvGraphicFramePr>
          <p:nvPr>
            <p:extLst>
              <p:ext uri="{D42A27DB-BD31-4B8C-83A1-F6EECF244321}">
                <p14:modId xmlns:p14="http://schemas.microsoft.com/office/powerpoint/2010/main" val="4166241231"/>
              </p:ext>
            </p:extLst>
          </p:nvPr>
        </p:nvGraphicFramePr>
        <p:xfrm>
          <a:off x="1598960" y="227747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6AFC701D-B7A2-4B18-A4CD-D5A63CA049FC}"/>
              </a:ext>
            </a:extLst>
          </p:cNvPr>
          <p:cNvSpPr/>
          <p:nvPr/>
        </p:nvSpPr>
        <p:spPr>
          <a:xfrm>
            <a:off x="1967345" y="26416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634616AE-D1EF-4721-916F-B62387C24609}"/>
              </a:ext>
            </a:extLst>
          </p:cNvPr>
          <p:cNvSpPr/>
          <p:nvPr/>
        </p:nvSpPr>
        <p:spPr>
          <a:xfrm rot="5400000">
            <a:off x="679456" y="39186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4193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NODE-LEVEL METRIC DISTRIBUTIONS can also provide useful information about the network  </a:t>
            </a:r>
            <a:endParaRPr lang="en-CA" sz="2400" dirty="0">
              <a:solidFill>
                <a:schemeClr val="accent5">
                  <a:lumMod val="20000"/>
                  <a:lumOff val="80000"/>
                </a:schemeClr>
              </a:solidFill>
            </a:endParaRPr>
          </a:p>
        </p:txBody>
      </p:sp>
      <p:sp>
        <p:nvSpPr>
          <p:cNvPr id="9" name="TextBox 8">
            <a:extLst>
              <a:ext uri="{FF2B5EF4-FFF2-40B4-BE49-F238E27FC236}">
                <a16:creationId xmlns:a16="http://schemas.microsoft.com/office/drawing/2014/main" id="{0EEE00FD-1E08-4F09-AA00-AE0A2356DE5D}"/>
              </a:ext>
            </a:extLst>
          </p:cNvPr>
          <p:cNvSpPr txBox="1"/>
          <p:nvPr/>
        </p:nvSpPr>
        <p:spPr>
          <a:xfrm>
            <a:off x="1222051" y="4349560"/>
            <a:ext cx="6822822" cy="400110"/>
          </a:xfrm>
          <a:prstGeom prst="rect">
            <a:avLst/>
          </a:prstGeom>
          <a:noFill/>
        </p:spPr>
        <p:txBody>
          <a:bodyPr wrap="square" rtlCol="0">
            <a:spAutoFit/>
          </a:bodyPr>
          <a:lstStyle/>
          <a:p>
            <a:r>
              <a:rPr lang="en-US" sz="2000" dirty="0"/>
              <a:t>The degree distribution can be calculated in </a:t>
            </a:r>
            <a:r>
              <a:rPr lang="en-US" sz="2000" dirty="0" err="1"/>
              <a:t>igraph</a:t>
            </a:r>
            <a:r>
              <a:rPr lang="en-US" sz="2000" dirty="0"/>
              <a:t> using</a:t>
            </a:r>
            <a:endParaRPr lang="fr-FR" sz="2000" dirty="0"/>
          </a:p>
        </p:txBody>
      </p:sp>
      <p:sp>
        <p:nvSpPr>
          <p:cNvPr id="10" name="TextBox 9">
            <a:extLst>
              <a:ext uri="{FF2B5EF4-FFF2-40B4-BE49-F238E27FC236}">
                <a16:creationId xmlns:a16="http://schemas.microsoft.com/office/drawing/2014/main" id="{76243532-6681-4311-B0E3-CC68BE76E966}"/>
              </a:ext>
            </a:extLst>
          </p:cNvPr>
          <p:cNvSpPr txBox="1"/>
          <p:nvPr/>
        </p:nvSpPr>
        <p:spPr>
          <a:xfrm>
            <a:off x="1291456" y="4911219"/>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degree_distribution</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05D09C8B-ECE8-4308-AE35-3BCE78471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453" y="4202340"/>
            <a:ext cx="2398091" cy="2409584"/>
          </a:xfrm>
          <a:prstGeom prst="rect">
            <a:avLst/>
          </a:prstGeom>
        </p:spPr>
      </p:pic>
      <p:sp>
        <p:nvSpPr>
          <p:cNvPr id="12" name="TextBox 11">
            <a:extLst>
              <a:ext uri="{FF2B5EF4-FFF2-40B4-BE49-F238E27FC236}">
                <a16:creationId xmlns:a16="http://schemas.microsoft.com/office/drawing/2014/main" id="{D1468436-4EB8-471F-9687-385DB663B385}"/>
              </a:ext>
            </a:extLst>
          </p:cNvPr>
          <p:cNvSpPr txBox="1"/>
          <p:nvPr/>
        </p:nvSpPr>
        <p:spPr>
          <a:xfrm>
            <a:off x="1222051" y="5690095"/>
            <a:ext cx="6822822" cy="707886"/>
          </a:xfrm>
          <a:prstGeom prst="rect">
            <a:avLst/>
          </a:prstGeom>
          <a:noFill/>
        </p:spPr>
        <p:txBody>
          <a:bodyPr wrap="square" rtlCol="0">
            <a:spAutoFit/>
          </a:bodyPr>
          <a:lstStyle/>
          <a:p>
            <a:r>
              <a:rPr lang="en-US" sz="2000" dirty="0"/>
              <a:t>A power law degree distribution is a feature of some social networks that are highly centralized (or scale-free*)</a:t>
            </a:r>
            <a:endParaRPr lang="fr-FR" sz="2000" dirty="0"/>
          </a:p>
        </p:txBody>
      </p:sp>
      <p:sp>
        <p:nvSpPr>
          <p:cNvPr id="14" name="TextBox 13">
            <a:extLst>
              <a:ext uri="{FF2B5EF4-FFF2-40B4-BE49-F238E27FC236}">
                <a16:creationId xmlns:a16="http://schemas.microsoft.com/office/drawing/2014/main" id="{99BB9196-7DED-4A18-99FA-7750A3C1FCBB}"/>
              </a:ext>
            </a:extLst>
          </p:cNvPr>
          <p:cNvSpPr txBox="1"/>
          <p:nvPr/>
        </p:nvSpPr>
        <p:spPr>
          <a:xfrm>
            <a:off x="22685" y="6554020"/>
            <a:ext cx="6169890" cy="276999"/>
          </a:xfrm>
          <a:prstGeom prst="rect">
            <a:avLst/>
          </a:prstGeom>
          <a:noFill/>
        </p:spPr>
        <p:txBody>
          <a:bodyPr wrap="square">
            <a:spAutoFit/>
          </a:bodyPr>
          <a:lstStyle/>
          <a:p>
            <a:r>
              <a:rPr lang="en-US" sz="1200" dirty="0"/>
              <a:t>*approximately at least</a:t>
            </a:r>
            <a:endParaRPr lang="fr-FR" sz="1200" dirty="0"/>
          </a:p>
        </p:txBody>
      </p:sp>
    </p:spTree>
    <p:extLst>
      <p:ext uri="{BB962C8B-B14F-4D97-AF65-F5344CB8AC3E}">
        <p14:creationId xmlns:p14="http://schemas.microsoft.com/office/powerpoint/2010/main" val="2450181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11" name="TextBox 10">
            <a:extLst>
              <a:ext uri="{FF2B5EF4-FFF2-40B4-BE49-F238E27FC236}">
                <a16:creationId xmlns:a16="http://schemas.microsoft.com/office/drawing/2014/main" id="{F15AE769-B7E9-4CAD-B660-99FEB153A7BD}"/>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2 and work through the section SESSION 2: PART 4 </a:t>
            </a:r>
          </a:p>
        </p:txBody>
      </p:sp>
      <p:sp>
        <p:nvSpPr>
          <p:cNvPr id="5" name="TextBox 4">
            <a:extLst>
              <a:ext uri="{FF2B5EF4-FFF2-40B4-BE49-F238E27FC236}">
                <a16:creationId xmlns:a16="http://schemas.microsoft.com/office/drawing/2014/main" id="{62886FDC-5F30-4491-AAFF-AF1D7B73B987}"/>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Tree>
    <p:extLst>
      <p:ext uri="{BB962C8B-B14F-4D97-AF65-F5344CB8AC3E}">
        <p14:creationId xmlns:p14="http://schemas.microsoft.com/office/powerpoint/2010/main" val="922975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dirty="0"/>
              <a:t>06/04/2023 - How do we describe network structures?</a:t>
            </a:r>
          </a:p>
          <a:p>
            <a:endParaRPr lang="en-US" sz="2400" dirty="0"/>
          </a:p>
          <a:p>
            <a:r>
              <a:rPr lang="en-US" sz="2400" b="1" dirty="0"/>
              <a:t>TODAY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11250515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177DEE-692B-428D-8FDA-31DCEF8F245A}"/>
              </a:ext>
            </a:extLst>
          </p:cNvPr>
          <p:cNvSpPr txBox="1"/>
          <p:nvPr/>
        </p:nvSpPr>
        <p:spPr>
          <a:xfrm>
            <a:off x="182880" y="870857"/>
            <a:ext cx="11686903" cy="5262979"/>
          </a:xfrm>
          <a:prstGeom prst="rect">
            <a:avLst/>
          </a:prstGeom>
          <a:noFill/>
        </p:spPr>
        <p:txBody>
          <a:bodyPr wrap="square" rtlCol="0">
            <a:spAutoFit/>
          </a:bodyPr>
          <a:lstStyle/>
          <a:p>
            <a:r>
              <a:rPr lang="en-US" sz="2400" b="1" dirty="0"/>
              <a:t>Plan for today:</a:t>
            </a:r>
          </a:p>
          <a:p>
            <a:endParaRPr lang="en-US" sz="2400" dirty="0"/>
          </a:p>
          <a:p>
            <a:pPr marL="457200" indent="-457200">
              <a:buAutoNum type="arabicPeriod"/>
            </a:pPr>
            <a:r>
              <a:rPr lang="en-US" sz="2400" dirty="0"/>
              <a:t>The challenges of social network analysis</a:t>
            </a:r>
          </a:p>
          <a:p>
            <a:pPr marL="457200" indent="-457200">
              <a:buAutoNum type="arabicPeriod"/>
            </a:pPr>
            <a:endParaRPr lang="en-US" sz="2400" dirty="0"/>
          </a:p>
          <a:p>
            <a:pPr marL="457200" indent="-457200">
              <a:buAutoNum type="arabicPeriod"/>
            </a:pPr>
            <a:r>
              <a:rPr lang="en-US" sz="2400" dirty="0"/>
              <a:t>Is my network important? Comparing networks to reference models</a:t>
            </a:r>
          </a:p>
          <a:p>
            <a:pPr marL="457200" indent="-457200">
              <a:buAutoNum type="arabicPeriod"/>
            </a:pPr>
            <a:endParaRPr lang="en-US" sz="2400" i="1" dirty="0"/>
          </a:p>
          <a:p>
            <a:pPr marL="457200" indent="-457200">
              <a:buAutoNum type="arabicPeriod"/>
            </a:pPr>
            <a:r>
              <a:rPr lang="en-US" sz="2400" dirty="0"/>
              <a:t>Nodal regressions: using network measures to explain other traits</a:t>
            </a:r>
          </a:p>
          <a:p>
            <a:pPr marL="457200" indent="-457200">
              <a:buAutoNum type="arabicPeriod"/>
            </a:pPr>
            <a:endParaRPr lang="en-US" sz="2400" dirty="0"/>
          </a:p>
          <a:p>
            <a:pPr marL="457200" indent="-457200">
              <a:buFontTx/>
              <a:buAutoNum type="arabicPeriod"/>
            </a:pPr>
            <a:r>
              <a:rPr lang="en-US" sz="2400" dirty="0"/>
              <a:t>Nodal regressions: asking what explains network position</a:t>
            </a:r>
          </a:p>
          <a:p>
            <a:pPr marL="457200" indent="-457200">
              <a:buFontTx/>
              <a:buAutoNum type="arabicPeriod"/>
            </a:pPr>
            <a:endParaRPr lang="en-US" sz="2400" dirty="0"/>
          </a:p>
          <a:p>
            <a:pPr marL="457200" indent="-457200">
              <a:buAutoNum type="arabicPeriod"/>
            </a:pPr>
            <a:r>
              <a:rPr lang="en-US" sz="2400" dirty="0"/>
              <a:t>Dyadic regressions</a:t>
            </a:r>
          </a:p>
          <a:p>
            <a:pPr marL="457200" indent="-457200">
              <a:buAutoNum type="arabicPeriod"/>
            </a:pPr>
            <a:endParaRPr lang="en-US" sz="2400" dirty="0"/>
          </a:p>
          <a:p>
            <a:pPr marL="457200" indent="-457200">
              <a:buAutoNum type="arabicPeriod"/>
            </a:pPr>
            <a:r>
              <a:rPr lang="en-US" sz="2400" dirty="0"/>
              <a:t>Comparing networks</a:t>
            </a:r>
          </a:p>
          <a:p>
            <a:pPr marL="457200" indent="-457200">
              <a:buAutoNum type="arabicPeriod"/>
            </a:pPr>
            <a:endParaRPr lang="en-US" sz="2400" dirty="0"/>
          </a:p>
        </p:txBody>
      </p: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Tree>
    <p:extLst>
      <p:ext uri="{BB962C8B-B14F-4D97-AF65-F5344CB8AC3E}">
        <p14:creationId xmlns:p14="http://schemas.microsoft.com/office/powerpoint/2010/main" val="2755491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1569660"/>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1991800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2308324"/>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edges (or social relationships)</a:t>
            </a:r>
          </a:p>
          <a:p>
            <a:pPr marL="457200" indent="-457200">
              <a:buAutoNum type="arabicPeriod"/>
            </a:pPr>
            <a:endParaRPr lang="en-US" sz="2400"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3954799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3046988"/>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edges (or social relationships)</a:t>
            </a:r>
          </a:p>
          <a:p>
            <a:pPr marL="457200" indent="-457200">
              <a:buAutoNum type="arabicPeriod"/>
            </a:pPr>
            <a:endParaRPr lang="en-US" sz="2400" dirty="0">
              <a:solidFill>
                <a:srgbClr val="002060"/>
              </a:solidFill>
            </a:endParaRPr>
          </a:p>
          <a:p>
            <a:pPr marL="457200" indent="-457200">
              <a:buAutoNum type="arabicPeriod"/>
            </a:pPr>
            <a:r>
              <a:rPr lang="en-US" sz="2400" b="1" dirty="0">
                <a:solidFill>
                  <a:srgbClr val="002060"/>
                </a:solidFill>
              </a:rPr>
              <a:t>Covariance among network </a:t>
            </a:r>
            <a:r>
              <a:rPr lang="en-US" sz="2400" b="1" dirty="0" err="1">
                <a:solidFill>
                  <a:srgbClr val="002060"/>
                </a:solidFill>
              </a:rPr>
              <a:t>neighbours</a:t>
            </a:r>
            <a:endParaRPr lang="en-US" sz="2400" b="1" dirty="0">
              <a:solidFill>
                <a:srgbClr val="002060"/>
              </a:solidFill>
            </a:endParaRPr>
          </a:p>
          <a:p>
            <a:pPr marL="457200" indent="-457200">
              <a:buAutoNum type="arabicPeriod"/>
            </a:pPr>
            <a:endParaRPr lang="en-US" sz="2400"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2224558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There are various challenges that can make statistical modelling of networks complicated</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059628"/>
            <a:ext cx="10390094" cy="3416320"/>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b="1" dirty="0">
                <a:solidFill>
                  <a:srgbClr val="002060"/>
                </a:solidFill>
              </a:rPr>
              <a:t>Non-independence</a:t>
            </a:r>
          </a:p>
          <a:p>
            <a:pPr marL="457200" indent="-457200">
              <a:buAutoNum type="arabi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the network position of different individuals</a:t>
            </a:r>
          </a:p>
          <a:p>
            <a:pPr marL="1371600" lvl="2" indent="-457200">
              <a:buFont typeface="+mj-lt"/>
              <a:buAutoNum type="alphaUcPeriod"/>
            </a:pPr>
            <a:endParaRPr lang="en-US" sz="2400" dirty="0">
              <a:solidFill>
                <a:srgbClr val="002060"/>
              </a:solidFill>
            </a:endParaRPr>
          </a:p>
          <a:p>
            <a:pPr marL="1371600" lvl="2" indent="-457200">
              <a:buFont typeface="+mj-lt"/>
              <a:buAutoNum type="alphaUcPeriod"/>
            </a:pPr>
            <a:r>
              <a:rPr lang="en-US" sz="2400" dirty="0">
                <a:solidFill>
                  <a:srgbClr val="002060"/>
                </a:solidFill>
              </a:rPr>
              <a:t>Non-independence among edges (or social relationships)</a:t>
            </a:r>
          </a:p>
          <a:p>
            <a:pPr marL="457200" indent="-457200">
              <a:buAutoNum type="arabicPeriod"/>
            </a:pPr>
            <a:endParaRPr lang="en-US" sz="2400" dirty="0">
              <a:solidFill>
                <a:srgbClr val="002060"/>
              </a:solidFill>
            </a:endParaRPr>
          </a:p>
          <a:p>
            <a:pPr marL="457200" indent="-457200">
              <a:buAutoNum type="arabicPeriod"/>
            </a:pPr>
            <a:r>
              <a:rPr lang="en-US" sz="2400" b="1" dirty="0">
                <a:solidFill>
                  <a:srgbClr val="002060"/>
                </a:solidFill>
              </a:rPr>
              <a:t>Covariance among network </a:t>
            </a:r>
            <a:r>
              <a:rPr lang="en-US" sz="2400" b="1" dirty="0" err="1">
                <a:solidFill>
                  <a:srgbClr val="002060"/>
                </a:solidFill>
              </a:rPr>
              <a:t>neighbours</a:t>
            </a:r>
            <a:endParaRPr lang="en-US" sz="2400" b="1" dirty="0">
              <a:solidFill>
                <a:srgbClr val="002060"/>
              </a:solidFill>
            </a:endParaRPr>
          </a:p>
          <a:p>
            <a:pPr marL="457200" indent="-457200">
              <a:buAutoNum type="arabicPeriod"/>
            </a:pPr>
            <a:endParaRPr lang="en-US" sz="2400" dirty="0">
              <a:solidFill>
                <a:srgbClr val="002060"/>
              </a:solidFill>
            </a:endParaRPr>
          </a:p>
          <a:p>
            <a:pPr marL="457200" indent="-457200">
              <a:buAutoNum type="arabicPeriod"/>
            </a:pPr>
            <a:r>
              <a:rPr lang="en-US" sz="2400" b="1" dirty="0">
                <a:solidFill>
                  <a:srgbClr val="002060"/>
                </a:solidFill>
              </a:rPr>
              <a:t>Sensitivity to missing data</a:t>
            </a:r>
            <a:endParaRPr lang="en-CA" sz="2400" b="1" dirty="0">
              <a:solidFill>
                <a:srgbClr val="002060"/>
              </a:solidFill>
            </a:endParaRPr>
          </a:p>
        </p:txBody>
      </p:sp>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spTree>
    <p:extLst>
      <p:ext uri="{BB962C8B-B14F-4D97-AF65-F5344CB8AC3E}">
        <p14:creationId xmlns:p14="http://schemas.microsoft.com/office/powerpoint/2010/main" val="23992303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2246769"/>
          </a:xfrm>
          <a:prstGeom prst="rect">
            <a:avLst/>
          </a:prstGeom>
          <a:noFill/>
        </p:spPr>
        <p:txBody>
          <a:bodyPr wrap="square" rtlCol="0">
            <a:spAutoFit/>
          </a:bodyPr>
          <a:lstStyle/>
          <a:p>
            <a:r>
              <a:rPr lang="en-US" sz="2000" b="1" dirty="0"/>
              <a:t>What happens if I remove some individuals from this network?</a:t>
            </a:r>
          </a:p>
          <a:p>
            <a:endParaRPr lang="en-US" sz="2000" b="1" dirty="0"/>
          </a:p>
          <a:p>
            <a:r>
              <a:rPr lang="en-US" sz="2000" b="1" dirty="0"/>
              <a:t>	</a:t>
            </a:r>
            <a:r>
              <a:rPr lang="en-US" sz="2000" dirty="0"/>
              <a:t>- The centrality of different individuals changes 	(</a:t>
            </a:r>
            <a:r>
              <a:rPr lang="en-US" sz="2000" b="1" i="1" dirty="0"/>
              <a:t>especially for global centrality measures</a:t>
            </a:r>
            <a:r>
              <a:rPr lang="en-US" sz="2000" dirty="0"/>
              <a:t>)</a:t>
            </a:r>
          </a:p>
          <a:p>
            <a:endParaRPr lang="en-US" sz="2000" b="1" dirty="0"/>
          </a:p>
          <a:p>
            <a:r>
              <a:rPr lang="en-US" sz="2000" b="1" dirty="0"/>
              <a:t>	</a:t>
            </a:r>
            <a:r>
              <a:rPr lang="en-US" sz="2000" dirty="0"/>
              <a:t>- Centrality measures are now less accurate</a:t>
            </a:r>
            <a:endParaRPr lang="fr-FR" sz="2000" dirty="0"/>
          </a:p>
        </p:txBody>
      </p:sp>
      <p:sp>
        <p:nvSpPr>
          <p:cNvPr id="5" name="Multiplication Sign 4">
            <a:extLst>
              <a:ext uri="{FF2B5EF4-FFF2-40B4-BE49-F238E27FC236}">
                <a16:creationId xmlns:a16="http://schemas.microsoft.com/office/drawing/2014/main" id="{7A9A3315-6D1D-4245-BBC4-EE43A06826E8}"/>
              </a:ext>
            </a:extLst>
          </p:cNvPr>
          <p:cNvSpPr/>
          <p:nvPr/>
        </p:nvSpPr>
        <p:spPr>
          <a:xfrm flipH="1">
            <a:off x="4259744" y="449649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Multiplication Sign 9">
            <a:extLst>
              <a:ext uri="{FF2B5EF4-FFF2-40B4-BE49-F238E27FC236}">
                <a16:creationId xmlns:a16="http://schemas.microsoft.com/office/drawing/2014/main" id="{F420778A-7D43-47F9-A161-03BC982C8ACD}"/>
              </a:ext>
            </a:extLst>
          </p:cNvPr>
          <p:cNvSpPr/>
          <p:nvPr/>
        </p:nvSpPr>
        <p:spPr>
          <a:xfrm flipH="1">
            <a:off x="2356841" y="356671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Multiplication Sign 10">
            <a:extLst>
              <a:ext uri="{FF2B5EF4-FFF2-40B4-BE49-F238E27FC236}">
                <a16:creationId xmlns:a16="http://schemas.microsoft.com/office/drawing/2014/main" id="{AB1BE960-1CB8-4335-AA60-6821B8E75C09}"/>
              </a:ext>
            </a:extLst>
          </p:cNvPr>
          <p:cNvSpPr/>
          <p:nvPr/>
        </p:nvSpPr>
        <p:spPr>
          <a:xfrm flipH="1">
            <a:off x="2960408" y="5338194"/>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10767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4401205"/>
          </a:xfrm>
          <a:prstGeom prst="rect">
            <a:avLst/>
          </a:prstGeom>
          <a:noFill/>
        </p:spPr>
        <p:txBody>
          <a:bodyPr wrap="square" rtlCol="0">
            <a:spAutoFit/>
          </a:bodyPr>
          <a:lstStyle/>
          <a:p>
            <a:r>
              <a:rPr lang="en-US" sz="2000" b="1" dirty="0"/>
              <a:t>What happens if I remove some individuals from this network?</a:t>
            </a:r>
          </a:p>
          <a:p>
            <a:endParaRPr lang="en-US" sz="2000" b="1" dirty="0"/>
          </a:p>
          <a:p>
            <a:r>
              <a:rPr lang="en-US" sz="2000" b="1" dirty="0"/>
              <a:t>	</a:t>
            </a:r>
            <a:r>
              <a:rPr lang="en-US" sz="2000" dirty="0"/>
              <a:t>- The centrality of different individuals changes 	(</a:t>
            </a:r>
            <a:r>
              <a:rPr lang="en-US" sz="2000" b="1" i="1" dirty="0"/>
              <a:t>especially for global centrality measures</a:t>
            </a:r>
            <a:r>
              <a:rPr lang="en-US" sz="2000" dirty="0"/>
              <a:t>)</a:t>
            </a:r>
          </a:p>
          <a:p>
            <a:endParaRPr lang="en-US" sz="2000" b="1" dirty="0"/>
          </a:p>
          <a:p>
            <a:r>
              <a:rPr lang="en-US" sz="2000" b="1" dirty="0"/>
              <a:t>	</a:t>
            </a:r>
            <a:r>
              <a:rPr lang="en-US" sz="2000" dirty="0"/>
              <a:t>- Centrality measures are now less accurate</a:t>
            </a:r>
          </a:p>
          <a:p>
            <a:endParaRPr lang="en-US" sz="2000" dirty="0"/>
          </a:p>
          <a:p>
            <a:endParaRPr lang="en-US" sz="2000" dirty="0"/>
          </a:p>
          <a:p>
            <a:r>
              <a:rPr lang="en-US" sz="2000" b="1" dirty="0"/>
              <a:t>What happens if a new edge forms in the network?</a:t>
            </a:r>
          </a:p>
          <a:p>
            <a:endParaRPr lang="en-US" sz="2000" b="1" dirty="0"/>
          </a:p>
          <a:p>
            <a:r>
              <a:rPr lang="en-US" sz="2000" dirty="0"/>
              <a:t>	- Are closely connected nodes also likely to 	form new social connections?</a:t>
            </a:r>
          </a:p>
          <a:p>
            <a:endParaRPr lang="fr-FR" sz="2000" dirty="0"/>
          </a:p>
        </p:txBody>
      </p:sp>
      <p:sp>
        <p:nvSpPr>
          <p:cNvPr id="5" name="Multiplication Sign 4">
            <a:extLst>
              <a:ext uri="{FF2B5EF4-FFF2-40B4-BE49-F238E27FC236}">
                <a16:creationId xmlns:a16="http://schemas.microsoft.com/office/drawing/2014/main" id="{7A9A3315-6D1D-4245-BBC4-EE43A06826E8}"/>
              </a:ext>
            </a:extLst>
          </p:cNvPr>
          <p:cNvSpPr/>
          <p:nvPr/>
        </p:nvSpPr>
        <p:spPr>
          <a:xfrm flipH="1">
            <a:off x="4259744" y="449649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Multiplication Sign 9">
            <a:extLst>
              <a:ext uri="{FF2B5EF4-FFF2-40B4-BE49-F238E27FC236}">
                <a16:creationId xmlns:a16="http://schemas.microsoft.com/office/drawing/2014/main" id="{F420778A-7D43-47F9-A161-03BC982C8ACD}"/>
              </a:ext>
            </a:extLst>
          </p:cNvPr>
          <p:cNvSpPr/>
          <p:nvPr/>
        </p:nvSpPr>
        <p:spPr>
          <a:xfrm flipH="1">
            <a:off x="2356841" y="3566719"/>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Multiplication Sign 10">
            <a:extLst>
              <a:ext uri="{FF2B5EF4-FFF2-40B4-BE49-F238E27FC236}">
                <a16:creationId xmlns:a16="http://schemas.microsoft.com/office/drawing/2014/main" id="{AB1BE960-1CB8-4335-AA60-6821B8E75C09}"/>
              </a:ext>
            </a:extLst>
          </p:cNvPr>
          <p:cNvSpPr/>
          <p:nvPr/>
        </p:nvSpPr>
        <p:spPr>
          <a:xfrm flipH="1">
            <a:off x="2960408" y="5338194"/>
            <a:ext cx="354202" cy="3187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06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275182003"/>
              </p:ext>
            </p:extLst>
          </p:nvPr>
        </p:nvGraphicFramePr>
        <p:xfrm>
          <a:off x="2921735" y="1791492"/>
          <a:ext cx="1704670" cy="4058920"/>
        </p:xfrm>
        <a:graphic>
          <a:graphicData uri="http://schemas.openxmlformats.org/drawingml/2006/table">
            <a:tbl>
              <a:tblPr firstRow="1" bandRow="1">
                <a:tableStyleId>{5C22544A-7EE6-4342-B048-85BDC9FD1C3A}</a:tableStyleId>
              </a:tblPr>
              <a:tblGrid>
                <a:gridCol w="852335">
                  <a:extLst>
                    <a:ext uri="{9D8B030D-6E8A-4147-A177-3AD203B41FA5}">
                      <a16:colId xmlns:a16="http://schemas.microsoft.com/office/drawing/2014/main" val="3633928271"/>
                    </a:ext>
                  </a:extLst>
                </a:gridCol>
                <a:gridCol w="852335">
                  <a:extLst>
                    <a:ext uri="{9D8B030D-6E8A-4147-A177-3AD203B41FA5}">
                      <a16:colId xmlns:a16="http://schemas.microsoft.com/office/drawing/2014/main" val="44871735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6" y="2157587"/>
            <a:ext cx="1704670"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651969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1631216"/>
          </a:xfrm>
          <a:prstGeom prst="rect">
            <a:avLst/>
          </a:prstGeom>
          <a:noFill/>
        </p:spPr>
        <p:txBody>
          <a:bodyPr wrap="square" rtlCol="0">
            <a:spAutoFit/>
          </a:bodyPr>
          <a:lstStyle/>
          <a:p>
            <a:r>
              <a:rPr lang="en-US" sz="2000" b="1" dirty="0"/>
              <a:t>How do network </a:t>
            </a:r>
            <a:r>
              <a:rPr lang="en-US" sz="2000" b="1" dirty="0" err="1"/>
              <a:t>neighbours</a:t>
            </a:r>
            <a:r>
              <a:rPr lang="en-US" sz="2000" b="1" dirty="0"/>
              <a:t> affect each others trait values?</a:t>
            </a:r>
          </a:p>
          <a:p>
            <a:endParaRPr lang="en-US" sz="2000" b="1" dirty="0"/>
          </a:p>
          <a:p>
            <a:endParaRPr lang="en-US" sz="2000" b="1" dirty="0"/>
          </a:p>
          <a:p>
            <a:r>
              <a:rPr lang="en-US" sz="2000" b="1" dirty="0"/>
              <a:t>	</a:t>
            </a:r>
            <a:endParaRPr lang="fr-FR" sz="2000" dirty="0"/>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0629BB2F-ED3F-48BA-A9B1-D10E2CF91BE0}"/>
              </a:ext>
            </a:extLst>
          </p:cNvPr>
          <p:cNvSpPr/>
          <p:nvPr/>
        </p:nvSpPr>
        <p:spPr>
          <a:xfrm>
            <a:off x="3496985" y="3198531"/>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lus Sign 13">
            <a:extLst>
              <a:ext uri="{FF2B5EF4-FFF2-40B4-BE49-F238E27FC236}">
                <a16:creationId xmlns:a16="http://schemas.microsoft.com/office/drawing/2014/main" id="{4E83E8CC-2DA8-4C5E-9DCB-AC0813E96354}"/>
              </a:ext>
            </a:extLst>
          </p:cNvPr>
          <p:cNvSpPr/>
          <p:nvPr/>
        </p:nvSpPr>
        <p:spPr>
          <a:xfrm>
            <a:off x="3255887" y="4223386"/>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2837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2246769"/>
          </a:xfrm>
          <a:prstGeom prst="rect">
            <a:avLst/>
          </a:prstGeom>
          <a:noFill/>
        </p:spPr>
        <p:txBody>
          <a:bodyPr wrap="square" rtlCol="0">
            <a:spAutoFit/>
          </a:bodyPr>
          <a:lstStyle/>
          <a:p>
            <a:r>
              <a:rPr lang="en-US" sz="2000" b="1" dirty="0"/>
              <a:t>How do network </a:t>
            </a:r>
            <a:r>
              <a:rPr lang="en-US" sz="2000" b="1" dirty="0" err="1"/>
              <a:t>neighbours</a:t>
            </a:r>
            <a:r>
              <a:rPr lang="en-US" sz="2000" b="1" dirty="0"/>
              <a:t> affect each others trait values?</a:t>
            </a:r>
          </a:p>
          <a:p>
            <a:endParaRPr lang="en-US" sz="2000" b="1" dirty="0"/>
          </a:p>
          <a:p>
            <a:r>
              <a:rPr lang="en-US" sz="2000" dirty="0"/>
              <a:t>	- Positive covariance (e.g. group traits, 	affiliative interactions)</a:t>
            </a:r>
          </a:p>
          <a:p>
            <a:endParaRPr lang="en-US" sz="2000" b="1" dirty="0"/>
          </a:p>
          <a:p>
            <a:r>
              <a:rPr lang="en-US" sz="2000" b="1" dirty="0"/>
              <a:t>	</a:t>
            </a:r>
            <a:endParaRPr lang="fr-FR" sz="2000" dirty="0"/>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0629BB2F-ED3F-48BA-A9B1-D10E2CF91BE0}"/>
              </a:ext>
            </a:extLst>
          </p:cNvPr>
          <p:cNvSpPr/>
          <p:nvPr/>
        </p:nvSpPr>
        <p:spPr>
          <a:xfrm>
            <a:off x="3496985" y="3198531"/>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lus Sign 13">
            <a:extLst>
              <a:ext uri="{FF2B5EF4-FFF2-40B4-BE49-F238E27FC236}">
                <a16:creationId xmlns:a16="http://schemas.microsoft.com/office/drawing/2014/main" id="{4E83E8CC-2DA8-4C5E-9DCB-AC0813E96354}"/>
              </a:ext>
            </a:extLst>
          </p:cNvPr>
          <p:cNvSpPr/>
          <p:nvPr/>
        </p:nvSpPr>
        <p:spPr>
          <a:xfrm>
            <a:off x="3255887" y="4223386"/>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Plus Sign 9">
            <a:extLst>
              <a:ext uri="{FF2B5EF4-FFF2-40B4-BE49-F238E27FC236}">
                <a16:creationId xmlns:a16="http://schemas.microsoft.com/office/drawing/2014/main" id="{17F50139-0C8A-44D7-8D07-F9D12418EE8E}"/>
              </a:ext>
            </a:extLst>
          </p:cNvPr>
          <p:cNvSpPr/>
          <p:nvPr/>
        </p:nvSpPr>
        <p:spPr>
          <a:xfrm>
            <a:off x="3649385" y="335093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Plus Sign 10">
            <a:extLst>
              <a:ext uri="{FF2B5EF4-FFF2-40B4-BE49-F238E27FC236}">
                <a16:creationId xmlns:a16="http://schemas.microsoft.com/office/drawing/2014/main" id="{D07F4DA3-F616-4D02-B297-D6D73506DD28}"/>
              </a:ext>
            </a:extLst>
          </p:cNvPr>
          <p:cNvSpPr/>
          <p:nvPr/>
        </p:nvSpPr>
        <p:spPr>
          <a:xfrm>
            <a:off x="3505374" y="344523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lus Sign 12">
            <a:extLst>
              <a:ext uri="{FF2B5EF4-FFF2-40B4-BE49-F238E27FC236}">
                <a16:creationId xmlns:a16="http://schemas.microsoft.com/office/drawing/2014/main" id="{338FC2C5-6991-4B37-8F60-0F702310ACD3}"/>
              </a:ext>
            </a:extLst>
          </p:cNvPr>
          <p:cNvSpPr/>
          <p:nvPr/>
        </p:nvSpPr>
        <p:spPr>
          <a:xfrm>
            <a:off x="3307836" y="3429000"/>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Plus Sign 14">
            <a:extLst>
              <a:ext uri="{FF2B5EF4-FFF2-40B4-BE49-F238E27FC236}">
                <a16:creationId xmlns:a16="http://schemas.microsoft.com/office/drawing/2014/main" id="{77E0A9E9-7C7A-4EC7-B3B5-7E026D0BF137}"/>
              </a:ext>
            </a:extLst>
          </p:cNvPr>
          <p:cNvSpPr/>
          <p:nvPr/>
        </p:nvSpPr>
        <p:spPr>
          <a:xfrm>
            <a:off x="3075127" y="3227588"/>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Plus Sign 15">
            <a:extLst>
              <a:ext uri="{FF2B5EF4-FFF2-40B4-BE49-F238E27FC236}">
                <a16:creationId xmlns:a16="http://schemas.microsoft.com/office/drawing/2014/main" id="{9CFEAC3F-2155-4BF6-B8BF-FBA44289098A}"/>
              </a:ext>
            </a:extLst>
          </p:cNvPr>
          <p:cNvSpPr/>
          <p:nvPr/>
        </p:nvSpPr>
        <p:spPr>
          <a:xfrm>
            <a:off x="3515367" y="3002590"/>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Plus Sign 16">
            <a:extLst>
              <a:ext uri="{FF2B5EF4-FFF2-40B4-BE49-F238E27FC236}">
                <a16:creationId xmlns:a16="http://schemas.microsoft.com/office/drawing/2014/main" id="{2F04C697-6D68-4A2D-8728-D489C8EC7731}"/>
              </a:ext>
            </a:extLst>
          </p:cNvPr>
          <p:cNvSpPr/>
          <p:nvPr/>
        </p:nvSpPr>
        <p:spPr>
          <a:xfrm>
            <a:off x="3769794" y="3090850"/>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lus Sign 17">
            <a:extLst>
              <a:ext uri="{FF2B5EF4-FFF2-40B4-BE49-F238E27FC236}">
                <a16:creationId xmlns:a16="http://schemas.microsoft.com/office/drawing/2014/main" id="{591C5FCE-1B00-49D4-B82B-8B3ADA0572E7}"/>
              </a:ext>
            </a:extLst>
          </p:cNvPr>
          <p:cNvSpPr/>
          <p:nvPr/>
        </p:nvSpPr>
        <p:spPr>
          <a:xfrm>
            <a:off x="3247498" y="3932552"/>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lus Sign 18">
            <a:extLst>
              <a:ext uri="{FF2B5EF4-FFF2-40B4-BE49-F238E27FC236}">
                <a16:creationId xmlns:a16="http://schemas.microsoft.com/office/drawing/2014/main" id="{E3526B3A-7B8E-4449-9FA4-13B15EEBCA78}"/>
              </a:ext>
            </a:extLst>
          </p:cNvPr>
          <p:cNvSpPr/>
          <p:nvPr/>
        </p:nvSpPr>
        <p:spPr>
          <a:xfrm>
            <a:off x="3459012" y="409277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Plus Sign 19">
            <a:extLst>
              <a:ext uri="{FF2B5EF4-FFF2-40B4-BE49-F238E27FC236}">
                <a16:creationId xmlns:a16="http://schemas.microsoft.com/office/drawing/2014/main" id="{94DBB9F3-5DF6-47CB-9377-EE5F4652A9F1}"/>
              </a:ext>
            </a:extLst>
          </p:cNvPr>
          <p:cNvSpPr/>
          <p:nvPr/>
        </p:nvSpPr>
        <p:spPr>
          <a:xfrm>
            <a:off x="3351854" y="4444879"/>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Plus Sign 20">
            <a:extLst>
              <a:ext uri="{FF2B5EF4-FFF2-40B4-BE49-F238E27FC236}">
                <a16:creationId xmlns:a16="http://schemas.microsoft.com/office/drawing/2014/main" id="{D767915C-295F-4A1D-B916-7578FF6EB55C}"/>
              </a:ext>
            </a:extLst>
          </p:cNvPr>
          <p:cNvSpPr/>
          <p:nvPr/>
        </p:nvSpPr>
        <p:spPr>
          <a:xfrm>
            <a:off x="3010294" y="4075993"/>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lus Sign 21">
            <a:extLst>
              <a:ext uri="{FF2B5EF4-FFF2-40B4-BE49-F238E27FC236}">
                <a16:creationId xmlns:a16="http://schemas.microsoft.com/office/drawing/2014/main" id="{F760397F-682F-4FA0-B829-EBF0764C249B}"/>
              </a:ext>
            </a:extLst>
          </p:cNvPr>
          <p:cNvSpPr/>
          <p:nvPr/>
        </p:nvSpPr>
        <p:spPr>
          <a:xfrm>
            <a:off x="2743255" y="4286453"/>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lus Sign 22">
            <a:extLst>
              <a:ext uri="{FF2B5EF4-FFF2-40B4-BE49-F238E27FC236}">
                <a16:creationId xmlns:a16="http://schemas.microsoft.com/office/drawing/2014/main" id="{0B6E39F4-FAC5-404C-B1D0-4DDD3C827B60}"/>
              </a:ext>
            </a:extLst>
          </p:cNvPr>
          <p:cNvSpPr/>
          <p:nvPr/>
        </p:nvSpPr>
        <p:spPr>
          <a:xfrm>
            <a:off x="3079828" y="4478971"/>
            <a:ext cx="197538" cy="188600"/>
          </a:xfrm>
          <a:prstGeom prst="mathPl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Picture 23">
            <a:extLst>
              <a:ext uri="{FF2B5EF4-FFF2-40B4-BE49-F238E27FC236}">
                <a16:creationId xmlns:a16="http://schemas.microsoft.com/office/drawing/2014/main" id="{B08B1D20-5207-49BD-8DB1-FB53986DA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745" y="3504991"/>
            <a:ext cx="1838556" cy="1034188"/>
          </a:xfrm>
          <a:prstGeom prst="ellipse">
            <a:avLst/>
          </a:prstGeom>
          <a:ln>
            <a:noFill/>
          </a:ln>
          <a:effectLst>
            <a:softEdge rad="112500"/>
          </a:effectLst>
        </p:spPr>
      </p:pic>
    </p:spTree>
    <p:extLst>
      <p:ext uri="{BB962C8B-B14F-4D97-AF65-F5344CB8AC3E}">
        <p14:creationId xmlns:p14="http://schemas.microsoft.com/office/powerpoint/2010/main" val="16778654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6170064" cy="461665"/>
          </a:xfrm>
          <a:prstGeom prst="rect">
            <a:avLst/>
          </a:prstGeom>
          <a:noFill/>
        </p:spPr>
        <p:txBody>
          <a:bodyPr wrap="square">
            <a:spAutoFit/>
          </a:bodyPr>
          <a:lstStyle/>
          <a:p>
            <a:pPr marL="457200" indent="-457200">
              <a:buAutoNum type="arabicPeriod"/>
            </a:pPr>
            <a:r>
              <a:rPr lang="en-US" sz="2400" dirty="0"/>
              <a:t>The challenges of social network analysis</a:t>
            </a:r>
          </a:p>
        </p:txBody>
      </p:sp>
      <p:pic>
        <p:nvPicPr>
          <p:cNvPr id="9" name="Picture 8" descr="Map&#10;&#10;Description automatically generated">
            <a:extLst>
              <a:ext uri="{FF2B5EF4-FFF2-40B4-BE49-F238E27FC236}">
                <a16:creationId xmlns:a16="http://schemas.microsoft.com/office/drawing/2014/main" id="{1E187A2F-2213-4838-A369-AFA2361720EB}"/>
              </a:ext>
            </a:extLst>
          </p:cNvPr>
          <p:cNvPicPr>
            <a:picLocks noChangeAspect="1"/>
          </p:cNvPicPr>
          <p:nvPr/>
        </p:nvPicPr>
        <p:blipFill rotWithShape="1">
          <a:blip r:embed="rId3">
            <a:extLst>
              <a:ext uri="{28A0092B-C50C-407E-A947-70E740481C1C}">
                <a14:useLocalDpi xmlns:a14="http://schemas.microsoft.com/office/drawing/2010/main" val="0"/>
              </a:ext>
            </a:extLst>
          </a:blip>
          <a:srcRect l="58829" t="8110" r="8401" b="50000"/>
          <a:stretch/>
        </p:blipFill>
        <p:spPr>
          <a:xfrm>
            <a:off x="1109265" y="1920696"/>
            <a:ext cx="4343579" cy="4229091"/>
          </a:xfrm>
          <a:prstGeom prst="rect">
            <a:avLst/>
          </a:prstGeom>
        </p:spPr>
      </p:pic>
      <p:sp>
        <p:nvSpPr>
          <p:cNvPr id="2" name="TextBox 1">
            <a:extLst>
              <a:ext uri="{FF2B5EF4-FFF2-40B4-BE49-F238E27FC236}">
                <a16:creationId xmlns:a16="http://schemas.microsoft.com/office/drawing/2014/main" id="{2AC160FD-0517-4C08-9271-0DFAA9A21767}"/>
              </a:ext>
            </a:extLst>
          </p:cNvPr>
          <p:cNvSpPr txBox="1"/>
          <p:nvPr/>
        </p:nvSpPr>
        <p:spPr>
          <a:xfrm>
            <a:off x="5847127" y="2080470"/>
            <a:ext cx="6006517" cy="3785652"/>
          </a:xfrm>
          <a:prstGeom prst="rect">
            <a:avLst/>
          </a:prstGeom>
          <a:noFill/>
        </p:spPr>
        <p:txBody>
          <a:bodyPr wrap="square" rtlCol="0">
            <a:spAutoFit/>
          </a:bodyPr>
          <a:lstStyle/>
          <a:p>
            <a:r>
              <a:rPr lang="en-US" sz="2000" b="1" dirty="0"/>
              <a:t>How do network </a:t>
            </a:r>
            <a:r>
              <a:rPr lang="en-US" sz="2000" b="1" dirty="0" err="1"/>
              <a:t>neighbours</a:t>
            </a:r>
            <a:r>
              <a:rPr lang="en-US" sz="2000" b="1" dirty="0"/>
              <a:t> affect each others trait values?</a:t>
            </a:r>
          </a:p>
          <a:p>
            <a:endParaRPr lang="en-US" sz="2000" b="1" dirty="0"/>
          </a:p>
          <a:p>
            <a:r>
              <a:rPr lang="en-US" sz="2000" dirty="0"/>
              <a:t>	- Positive covariance (e.g. group traits, 	affiliative interactions)</a:t>
            </a:r>
          </a:p>
          <a:p>
            <a:endParaRPr lang="en-US" sz="2000" dirty="0"/>
          </a:p>
          <a:p>
            <a:endParaRPr lang="en-US" sz="2000" dirty="0"/>
          </a:p>
          <a:p>
            <a:endParaRPr lang="en-US" sz="2000" dirty="0"/>
          </a:p>
          <a:p>
            <a:endParaRPr lang="en-US" sz="2000" dirty="0"/>
          </a:p>
          <a:p>
            <a:r>
              <a:rPr lang="en-US" sz="2000" dirty="0"/>
              <a:t>	- Negative covariance (e.g. dominance)</a:t>
            </a:r>
          </a:p>
          <a:p>
            <a:endParaRPr lang="en-US" sz="2000" b="1" dirty="0"/>
          </a:p>
          <a:p>
            <a:r>
              <a:rPr lang="en-US" sz="2000" b="1" dirty="0"/>
              <a:t>	</a:t>
            </a:r>
            <a:endParaRPr lang="fr-FR" sz="2000" dirty="0"/>
          </a:p>
        </p:txBody>
      </p:sp>
      <p:cxnSp>
        <p:nvCxnSpPr>
          <p:cNvPr id="12" name="Straight Connector 11">
            <a:extLst>
              <a:ext uri="{FF2B5EF4-FFF2-40B4-BE49-F238E27FC236}">
                <a16:creationId xmlns:a16="http://schemas.microsoft.com/office/drawing/2014/main" id="{02D9035F-16EF-439B-A8FC-B47B7CF87E03}"/>
              </a:ext>
            </a:extLst>
          </p:cNvPr>
          <p:cNvCxnSpPr>
            <a:cxnSpLocks/>
          </p:cNvCxnSpPr>
          <p:nvPr/>
        </p:nvCxnSpPr>
        <p:spPr>
          <a:xfrm>
            <a:off x="3021806" y="2412206"/>
            <a:ext cx="1478757" cy="633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Plus Sign 5">
            <a:extLst>
              <a:ext uri="{FF2B5EF4-FFF2-40B4-BE49-F238E27FC236}">
                <a16:creationId xmlns:a16="http://schemas.microsoft.com/office/drawing/2014/main" id="{0629BB2F-ED3F-48BA-A9B1-D10E2CF91BE0}"/>
              </a:ext>
            </a:extLst>
          </p:cNvPr>
          <p:cNvSpPr/>
          <p:nvPr/>
        </p:nvSpPr>
        <p:spPr>
          <a:xfrm>
            <a:off x="3496985" y="3198531"/>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Plus Sign 13">
            <a:extLst>
              <a:ext uri="{FF2B5EF4-FFF2-40B4-BE49-F238E27FC236}">
                <a16:creationId xmlns:a16="http://schemas.microsoft.com/office/drawing/2014/main" id="{4E83E8CC-2DA8-4C5E-9DCB-AC0813E96354}"/>
              </a:ext>
            </a:extLst>
          </p:cNvPr>
          <p:cNvSpPr/>
          <p:nvPr/>
        </p:nvSpPr>
        <p:spPr>
          <a:xfrm>
            <a:off x="3255887" y="4223386"/>
            <a:ext cx="197538" cy="188600"/>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Picture 23">
            <a:extLst>
              <a:ext uri="{FF2B5EF4-FFF2-40B4-BE49-F238E27FC236}">
                <a16:creationId xmlns:a16="http://schemas.microsoft.com/office/drawing/2014/main" id="{B08B1D20-5207-49BD-8DB1-FB53986DA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745" y="3504991"/>
            <a:ext cx="1838556" cy="1034188"/>
          </a:xfrm>
          <a:prstGeom prst="ellipse">
            <a:avLst/>
          </a:prstGeom>
          <a:ln>
            <a:noFill/>
          </a:ln>
          <a:effectLst>
            <a:softEdge rad="112500"/>
          </a:effectLst>
        </p:spPr>
      </p:pic>
      <p:pic>
        <p:nvPicPr>
          <p:cNvPr id="25" name="Picture 24">
            <a:extLst>
              <a:ext uri="{FF2B5EF4-FFF2-40B4-BE49-F238E27FC236}">
                <a16:creationId xmlns:a16="http://schemas.microsoft.com/office/drawing/2014/main" id="{65BD1CE5-9F08-4BC1-9005-84C8514CB87E}"/>
              </a:ext>
            </a:extLst>
          </p:cNvPr>
          <p:cNvPicPr>
            <a:picLocks noChangeAspect="1"/>
          </p:cNvPicPr>
          <p:nvPr/>
        </p:nvPicPr>
        <p:blipFill rotWithShape="1">
          <a:blip r:embed="rId5">
            <a:extLst>
              <a:ext uri="{28A0092B-C50C-407E-A947-70E740481C1C}">
                <a14:useLocalDpi xmlns:a14="http://schemas.microsoft.com/office/drawing/2010/main" val="0"/>
              </a:ext>
            </a:extLst>
          </a:blip>
          <a:srcRect b="14682"/>
          <a:stretch/>
        </p:blipFill>
        <p:spPr>
          <a:xfrm>
            <a:off x="9385332" y="5337391"/>
            <a:ext cx="1965382" cy="1057462"/>
          </a:xfrm>
          <a:prstGeom prst="ellipse">
            <a:avLst/>
          </a:prstGeom>
          <a:ln>
            <a:noFill/>
          </a:ln>
          <a:effectLst>
            <a:softEdge rad="112500"/>
          </a:effectLst>
        </p:spPr>
      </p:pic>
      <p:sp>
        <p:nvSpPr>
          <p:cNvPr id="5" name="Minus Sign 4">
            <a:extLst>
              <a:ext uri="{FF2B5EF4-FFF2-40B4-BE49-F238E27FC236}">
                <a16:creationId xmlns:a16="http://schemas.microsoft.com/office/drawing/2014/main" id="{42412F76-2D9F-4634-8D57-F5FC325859E3}"/>
              </a:ext>
            </a:extLst>
          </p:cNvPr>
          <p:cNvSpPr/>
          <p:nvPr/>
        </p:nvSpPr>
        <p:spPr>
          <a:xfrm>
            <a:off x="3012282" y="4075145"/>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Minus Sign 25">
            <a:extLst>
              <a:ext uri="{FF2B5EF4-FFF2-40B4-BE49-F238E27FC236}">
                <a16:creationId xmlns:a16="http://schemas.microsoft.com/office/drawing/2014/main" id="{CAB43210-A4DB-477C-8B29-3B389D0A0E11}"/>
              </a:ext>
            </a:extLst>
          </p:cNvPr>
          <p:cNvSpPr/>
          <p:nvPr/>
        </p:nvSpPr>
        <p:spPr>
          <a:xfrm>
            <a:off x="2745581" y="4289593"/>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Minus Sign 26">
            <a:extLst>
              <a:ext uri="{FF2B5EF4-FFF2-40B4-BE49-F238E27FC236}">
                <a16:creationId xmlns:a16="http://schemas.microsoft.com/office/drawing/2014/main" id="{94A6A34B-8DE1-427D-861C-ADAA218FA80D}"/>
              </a:ext>
            </a:extLst>
          </p:cNvPr>
          <p:cNvSpPr/>
          <p:nvPr/>
        </p:nvSpPr>
        <p:spPr>
          <a:xfrm>
            <a:off x="3078754" y="4473431"/>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Minus Sign 27">
            <a:extLst>
              <a:ext uri="{FF2B5EF4-FFF2-40B4-BE49-F238E27FC236}">
                <a16:creationId xmlns:a16="http://schemas.microsoft.com/office/drawing/2014/main" id="{3734BA4E-1540-4815-9EA3-6825904011C7}"/>
              </a:ext>
            </a:extLst>
          </p:cNvPr>
          <p:cNvSpPr/>
          <p:nvPr/>
        </p:nvSpPr>
        <p:spPr>
          <a:xfrm>
            <a:off x="3347565" y="4442498"/>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Minus Sign 28">
            <a:extLst>
              <a:ext uri="{FF2B5EF4-FFF2-40B4-BE49-F238E27FC236}">
                <a16:creationId xmlns:a16="http://schemas.microsoft.com/office/drawing/2014/main" id="{BC3A4D43-8529-4A0B-B137-11BAAD149A2C}"/>
              </a:ext>
            </a:extLst>
          </p:cNvPr>
          <p:cNvSpPr/>
          <p:nvPr/>
        </p:nvSpPr>
        <p:spPr>
          <a:xfrm>
            <a:off x="3455409" y="4096193"/>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Minus Sign 29">
            <a:extLst>
              <a:ext uri="{FF2B5EF4-FFF2-40B4-BE49-F238E27FC236}">
                <a16:creationId xmlns:a16="http://schemas.microsoft.com/office/drawing/2014/main" id="{3622ACB0-60D6-4F24-BEB5-F67D51CDA9E3}"/>
              </a:ext>
            </a:extLst>
          </p:cNvPr>
          <p:cNvSpPr/>
          <p:nvPr/>
        </p:nvSpPr>
        <p:spPr>
          <a:xfrm>
            <a:off x="3242856" y="3927611"/>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Minus Sign 30">
            <a:extLst>
              <a:ext uri="{FF2B5EF4-FFF2-40B4-BE49-F238E27FC236}">
                <a16:creationId xmlns:a16="http://schemas.microsoft.com/office/drawing/2014/main" id="{4D6BEBB8-2602-4C03-8FB7-0D8805F01845}"/>
              </a:ext>
            </a:extLst>
          </p:cNvPr>
          <p:cNvSpPr/>
          <p:nvPr/>
        </p:nvSpPr>
        <p:spPr>
          <a:xfrm>
            <a:off x="3305549" y="3423730"/>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Minus Sign 31">
            <a:extLst>
              <a:ext uri="{FF2B5EF4-FFF2-40B4-BE49-F238E27FC236}">
                <a16:creationId xmlns:a16="http://schemas.microsoft.com/office/drawing/2014/main" id="{5D726C0C-73FA-416D-A61E-D8C38FDB4495}"/>
              </a:ext>
            </a:extLst>
          </p:cNvPr>
          <p:cNvSpPr/>
          <p:nvPr/>
        </p:nvSpPr>
        <p:spPr>
          <a:xfrm>
            <a:off x="3515458" y="3442829"/>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Minus Sign 32">
            <a:extLst>
              <a:ext uri="{FF2B5EF4-FFF2-40B4-BE49-F238E27FC236}">
                <a16:creationId xmlns:a16="http://schemas.microsoft.com/office/drawing/2014/main" id="{BFABAABE-9BA9-45E6-8016-6A3ADA166906}"/>
              </a:ext>
            </a:extLst>
          </p:cNvPr>
          <p:cNvSpPr/>
          <p:nvPr/>
        </p:nvSpPr>
        <p:spPr>
          <a:xfrm>
            <a:off x="3639751" y="3336613"/>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Minus Sign 33">
            <a:extLst>
              <a:ext uri="{FF2B5EF4-FFF2-40B4-BE49-F238E27FC236}">
                <a16:creationId xmlns:a16="http://schemas.microsoft.com/office/drawing/2014/main" id="{A99ACF95-E1F8-462F-B9CE-10AF7445389A}"/>
              </a:ext>
            </a:extLst>
          </p:cNvPr>
          <p:cNvSpPr/>
          <p:nvPr/>
        </p:nvSpPr>
        <p:spPr>
          <a:xfrm>
            <a:off x="3770642" y="3084638"/>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Minus Sign 34">
            <a:extLst>
              <a:ext uri="{FF2B5EF4-FFF2-40B4-BE49-F238E27FC236}">
                <a16:creationId xmlns:a16="http://schemas.microsoft.com/office/drawing/2014/main" id="{7619B89B-F790-4B4D-9FD9-E11BEA2BC869}"/>
              </a:ext>
            </a:extLst>
          </p:cNvPr>
          <p:cNvSpPr/>
          <p:nvPr/>
        </p:nvSpPr>
        <p:spPr>
          <a:xfrm>
            <a:off x="3520221" y="2993998"/>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Minus Sign 35">
            <a:extLst>
              <a:ext uri="{FF2B5EF4-FFF2-40B4-BE49-F238E27FC236}">
                <a16:creationId xmlns:a16="http://schemas.microsoft.com/office/drawing/2014/main" id="{714D004A-4CB9-4702-8EAC-750DED2563ED}"/>
              </a:ext>
            </a:extLst>
          </p:cNvPr>
          <p:cNvSpPr/>
          <p:nvPr/>
        </p:nvSpPr>
        <p:spPr>
          <a:xfrm>
            <a:off x="3058349" y="3216949"/>
            <a:ext cx="197538" cy="188600"/>
          </a:xfrm>
          <a:prstGeom prst="mathMinus">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015269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pic>
        <p:nvPicPr>
          <p:cNvPr id="38" name="Picture 37">
            <a:extLst>
              <a:ext uri="{FF2B5EF4-FFF2-40B4-BE49-F238E27FC236}">
                <a16:creationId xmlns:a16="http://schemas.microsoft.com/office/drawing/2014/main" id="{49CBEE4C-2085-4401-BBB1-52943CE2950E}"/>
              </a:ext>
            </a:extLst>
          </p:cNvPr>
          <p:cNvPicPr>
            <a:picLocks noChangeAspect="1"/>
          </p:cNvPicPr>
          <p:nvPr/>
        </p:nvPicPr>
        <p:blipFill rotWithShape="1">
          <a:blip r:embed="rId3">
            <a:extLst>
              <a:ext uri="{28A0092B-C50C-407E-A947-70E740481C1C}">
                <a14:useLocalDpi xmlns:a14="http://schemas.microsoft.com/office/drawing/2010/main" val="0"/>
              </a:ext>
            </a:extLst>
          </a:blip>
          <a:srcRect l="27056" t="12128" r="21140" b="17368"/>
          <a:stretch/>
        </p:blipFill>
        <p:spPr>
          <a:xfrm>
            <a:off x="452927" y="2341352"/>
            <a:ext cx="3139621" cy="3052166"/>
          </a:xfrm>
          <a:prstGeom prst="rect">
            <a:avLst/>
          </a:prstGeom>
        </p:spPr>
      </p:pic>
      <p:pic>
        <p:nvPicPr>
          <p:cNvPr id="39" name="Picture 38">
            <a:extLst>
              <a:ext uri="{FF2B5EF4-FFF2-40B4-BE49-F238E27FC236}">
                <a16:creationId xmlns:a16="http://schemas.microsoft.com/office/drawing/2014/main" id="{C14E2C91-C623-4C29-BA12-FE5D474CE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4948" y="2341352"/>
            <a:ext cx="3884103" cy="3152165"/>
          </a:xfrm>
          <a:prstGeom prst="rect">
            <a:avLst/>
          </a:prstGeom>
        </p:spPr>
      </p:pic>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What is a reference (or null) model?</a:t>
            </a:r>
          </a:p>
        </p:txBody>
      </p:sp>
      <p:sp>
        <p:nvSpPr>
          <p:cNvPr id="7" name="TextBox 6">
            <a:extLst>
              <a:ext uri="{FF2B5EF4-FFF2-40B4-BE49-F238E27FC236}">
                <a16:creationId xmlns:a16="http://schemas.microsoft.com/office/drawing/2014/main" id="{774FC03D-E79F-41E8-8D0F-1E70D4E858E6}"/>
              </a:ext>
            </a:extLst>
          </p:cNvPr>
          <p:cNvSpPr txBox="1"/>
          <p:nvPr/>
        </p:nvSpPr>
        <p:spPr>
          <a:xfrm>
            <a:off x="3514948" y="3590436"/>
            <a:ext cx="838938" cy="553998"/>
          </a:xfrm>
          <a:prstGeom prst="rect">
            <a:avLst/>
          </a:prstGeom>
          <a:noFill/>
        </p:spPr>
        <p:txBody>
          <a:bodyPr wrap="square" rtlCol="0">
            <a:spAutoFit/>
          </a:bodyPr>
          <a:lstStyle/>
          <a:p>
            <a:r>
              <a:rPr lang="en-US" sz="3000" dirty="0"/>
              <a:t>vs.</a:t>
            </a:r>
            <a:endParaRPr lang="fr-FR" sz="3000" dirty="0"/>
          </a:p>
        </p:txBody>
      </p:sp>
      <p:sp>
        <p:nvSpPr>
          <p:cNvPr id="10" name="TextBox 9">
            <a:extLst>
              <a:ext uri="{FF2B5EF4-FFF2-40B4-BE49-F238E27FC236}">
                <a16:creationId xmlns:a16="http://schemas.microsoft.com/office/drawing/2014/main" id="{B605576E-0A28-4915-9BB1-92A72FE30122}"/>
              </a:ext>
            </a:extLst>
          </p:cNvPr>
          <p:cNvSpPr txBox="1"/>
          <p:nvPr/>
        </p:nvSpPr>
        <p:spPr>
          <a:xfrm>
            <a:off x="7636818" y="2580383"/>
            <a:ext cx="4110644" cy="2308324"/>
          </a:xfrm>
          <a:prstGeom prst="rect">
            <a:avLst/>
          </a:prstGeom>
          <a:noFill/>
        </p:spPr>
        <p:txBody>
          <a:bodyPr wrap="square" rtlCol="0">
            <a:spAutoFit/>
          </a:bodyPr>
          <a:lstStyle/>
          <a:p>
            <a:r>
              <a:rPr lang="en-US" dirty="0"/>
              <a:t>Construct a distribution of alternative networks differing from your empirical network in a set of key features</a:t>
            </a:r>
          </a:p>
          <a:p>
            <a:endParaRPr lang="en-US" dirty="0"/>
          </a:p>
          <a:p>
            <a:endParaRPr lang="en-US" dirty="0"/>
          </a:p>
          <a:p>
            <a:r>
              <a:rPr lang="en-US" dirty="0"/>
              <a:t>Use a selected test statistic to see if your empirical network lies outside the distribution of the reference model</a:t>
            </a:r>
            <a:endParaRPr lang="fr-FR" dirty="0"/>
          </a:p>
        </p:txBody>
      </p:sp>
    </p:spTree>
    <p:extLst>
      <p:ext uri="{BB962C8B-B14F-4D97-AF65-F5344CB8AC3E}">
        <p14:creationId xmlns:p14="http://schemas.microsoft.com/office/powerpoint/2010/main" val="12173749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pic>
        <p:nvPicPr>
          <p:cNvPr id="38" name="Picture 37">
            <a:extLst>
              <a:ext uri="{FF2B5EF4-FFF2-40B4-BE49-F238E27FC236}">
                <a16:creationId xmlns:a16="http://schemas.microsoft.com/office/drawing/2014/main" id="{49CBEE4C-2085-4401-BBB1-52943CE2950E}"/>
              </a:ext>
            </a:extLst>
          </p:cNvPr>
          <p:cNvPicPr>
            <a:picLocks noChangeAspect="1"/>
          </p:cNvPicPr>
          <p:nvPr/>
        </p:nvPicPr>
        <p:blipFill rotWithShape="1">
          <a:blip r:embed="rId3">
            <a:extLst>
              <a:ext uri="{28A0092B-C50C-407E-A947-70E740481C1C}">
                <a14:useLocalDpi xmlns:a14="http://schemas.microsoft.com/office/drawing/2010/main" val="0"/>
              </a:ext>
            </a:extLst>
          </a:blip>
          <a:srcRect l="27056" t="12128" r="21140" b="17368"/>
          <a:stretch/>
        </p:blipFill>
        <p:spPr>
          <a:xfrm>
            <a:off x="452927" y="2341352"/>
            <a:ext cx="3139621" cy="3052166"/>
          </a:xfrm>
          <a:prstGeom prst="rect">
            <a:avLst/>
          </a:prstGeom>
        </p:spPr>
      </p:pic>
      <p:pic>
        <p:nvPicPr>
          <p:cNvPr id="39" name="Picture 38">
            <a:extLst>
              <a:ext uri="{FF2B5EF4-FFF2-40B4-BE49-F238E27FC236}">
                <a16:creationId xmlns:a16="http://schemas.microsoft.com/office/drawing/2014/main" id="{C14E2C91-C623-4C29-BA12-FE5D474CE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4948" y="2341352"/>
            <a:ext cx="3884103" cy="3152165"/>
          </a:xfrm>
          <a:prstGeom prst="rect">
            <a:avLst/>
          </a:prstGeom>
        </p:spPr>
      </p:pic>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What is a reference (or null) model?</a:t>
            </a:r>
          </a:p>
        </p:txBody>
      </p:sp>
      <p:sp>
        <p:nvSpPr>
          <p:cNvPr id="7" name="TextBox 6">
            <a:extLst>
              <a:ext uri="{FF2B5EF4-FFF2-40B4-BE49-F238E27FC236}">
                <a16:creationId xmlns:a16="http://schemas.microsoft.com/office/drawing/2014/main" id="{774FC03D-E79F-41E8-8D0F-1E70D4E858E6}"/>
              </a:ext>
            </a:extLst>
          </p:cNvPr>
          <p:cNvSpPr txBox="1"/>
          <p:nvPr/>
        </p:nvSpPr>
        <p:spPr>
          <a:xfrm>
            <a:off x="3514948" y="3590436"/>
            <a:ext cx="838938" cy="553998"/>
          </a:xfrm>
          <a:prstGeom prst="rect">
            <a:avLst/>
          </a:prstGeom>
          <a:noFill/>
        </p:spPr>
        <p:txBody>
          <a:bodyPr wrap="square" rtlCol="0">
            <a:spAutoFit/>
          </a:bodyPr>
          <a:lstStyle/>
          <a:p>
            <a:r>
              <a:rPr lang="en-US" sz="3000" dirty="0"/>
              <a:t>vs.</a:t>
            </a:r>
            <a:endParaRPr lang="fr-FR" sz="3000" dirty="0"/>
          </a:p>
        </p:txBody>
      </p:sp>
      <p:sp>
        <p:nvSpPr>
          <p:cNvPr id="10" name="TextBox 9">
            <a:extLst>
              <a:ext uri="{FF2B5EF4-FFF2-40B4-BE49-F238E27FC236}">
                <a16:creationId xmlns:a16="http://schemas.microsoft.com/office/drawing/2014/main" id="{B605576E-0A28-4915-9BB1-92A72FE30122}"/>
              </a:ext>
            </a:extLst>
          </p:cNvPr>
          <p:cNvSpPr txBox="1"/>
          <p:nvPr/>
        </p:nvSpPr>
        <p:spPr>
          <a:xfrm>
            <a:off x="7636818" y="2580383"/>
            <a:ext cx="4110644" cy="2308324"/>
          </a:xfrm>
          <a:prstGeom prst="rect">
            <a:avLst/>
          </a:prstGeom>
          <a:noFill/>
        </p:spPr>
        <p:txBody>
          <a:bodyPr wrap="square" rtlCol="0">
            <a:spAutoFit/>
          </a:bodyPr>
          <a:lstStyle/>
          <a:p>
            <a:r>
              <a:rPr lang="en-US" dirty="0"/>
              <a:t>Construct a distribution of alternative networks differing from your empirical network in a set of key features</a:t>
            </a:r>
          </a:p>
          <a:p>
            <a:endParaRPr lang="en-US" dirty="0"/>
          </a:p>
          <a:p>
            <a:endParaRPr lang="en-US" dirty="0"/>
          </a:p>
          <a:p>
            <a:r>
              <a:rPr lang="en-US" dirty="0"/>
              <a:t>Use a selected test statistic to see if your empirical network lies outside the distribution of the reference model</a:t>
            </a:r>
            <a:endParaRPr lang="fr-FR" dirty="0"/>
          </a:p>
        </p:txBody>
      </p:sp>
      <p:sp>
        <p:nvSpPr>
          <p:cNvPr id="41" name="TextBox 40">
            <a:extLst>
              <a:ext uri="{FF2B5EF4-FFF2-40B4-BE49-F238E27FC236}">
                <a16:creationId xmlns:a16="http://schemas.microsoft.com/office/drawing/2014/main" id="{10D5AA88-C135-4266-A279-AAE8ECE09263}"/>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Tree>
    <p:extLst>
      <p:ext uri="{BB962C8B-B14F-4D97-AF65-F5344CB8AC3E}">
        <p14:creationId xmlns:p14="http://schemas.microsoft.com/office/powerpoint/2010/main" val="42380539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What is a reference (or null) model?</a:t>
            </a:r>
          </a:p>
        </p:txBody>
      </p:sp>
      <p:sp>
        <p:nvSpPr>
          <p:cNvPr id="10" name="TextBox 9">
            <a:extLst>
              <a:ext uri="{FF2B5EF4-FFF2-40B4-BE49-F238E27FC236}">
                <a16:creationId xmlns:a16="http://schemas.microsoft.com/office/drawing/2014/main" id="{B605576E-0A28-4915-9BB1-92A72FE30122}"/>
              </a:ext>
            </a:extLst>
          </p:cNvPr>
          <p:cNvSpPr txBox="1"/>
          <p:nvPr/>
        </p:nvSpPr>
        <p:spPr>
          <a:xfrm>
            <a:off x="7636818" y="2580383"/>
            <a:ext cx="4110644" cy="2308324"/>
          </a:xfrm>
          <a:prstGeom prst="rect">
            <a:avLst/>
          </a:prstGeom>
          <a:noFill/>
        </p:spPr>
        <p:txBody>
          <a:bodyPr wrap="square" rtlCol="0">
            <a:spAutoFit/>
          </a:bodyPr>
          <a:lstStyle/>
          <a:p>
            <a:r>
              <a:rPr lang="en-US" dirty="0"/>
              <a:t>Construct a distribution of alternative networks differing from your empirical network in a set of key features</a:t>
            </a:r>
          </a:p>
          <a:p>
            <a:endParaRPr lang="en-US" dirty="0"/>
          </a:p>
          <a:p>
            <a:endParaRPr lang="en-US" dirty="0"/>
          </a:p>
          <a:p>
            <a:r>
              <a:rPr lang="en-US" dirty="0"/>
              <a:t>Use a selected test statistic to see if your empirical network lies outside the distribution of the reference model</a:t>
            </a:r>
            <a:endParaRPr lang="fr-FR" dirty="0"/>
          </a:p>
        </p:txBody>
      </p:sp>
      <p:pic>
        <p:nvPicPr>
          <p:cNvPr id="5" name="Picture 4">
            <a:extLst>
              <a:ext uri="{FF2B5EF4-FFF2-40B4-BE49-F238E27FC236}">
                <a16:creationId xmlns:a16="http://schemas.microsoft.com/office/drawing/2014/main" id="{71AF928C-1172-4718-B448-9278358D6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96" y="2279724"/>
            <a:ext cx="6747347" cy="2932940"/>
          </a:xfrm>
          <a:prstGeom prst="rect">
            <a:avLst/>
          </a:prstGeom>
        </p:spPr>
      </p:pic>
      <p:sp>
        <p:nvSpPr>
          <p:cNvPr id="13" name="TextBox 12">
            <a:extLst>
              <a:ext uri="{FF2B5EF4-FFF2-40B4-BE49-F238E27FC236}">
                <a16:creationId xmlns:a16="http://schemas.microsoft.com/office/drawing/2014/main" id="{A15A086B-EAFA-430D-ABF3-C1F1AC75ACA5}"/>
              </a:ext>
            </a:extLst>
          </p:cNvPr>
          <p:cNvSpPr txBox="1"/>
          <p:nvPr/>
        </p:nvSpPr>
        <p:spPr>
          <a:xfrm>
            <a:off x="536818" y="5248317"/>
            <a:ext cx="7122331" cy="369332"/>
          </a:xfrm>
          <a:prstGeom prst="rect">
            <a:avLst/>
          </a:prstGeom>
          <a:noFill/>
        </p:spPr>
        <p:txBody>
          <a:bodyPr wrap="square" rtlCol="0">
            <a:spAutoFit/>
          </a:bodyPr>
          <a:lstStyle/>
          <a:p>
            <a:r>
              <a:rPr lang="en-US" i="1" dirty="0"/>
              <a:t>Does </a:t>
            </a:r>
            <a:r>
              <a:rPr lang="en-US" i="1" dirty="0" err="1"/>
              <a:t>assortativity</a:t>
            </a:r>
            <a:r>
              <a:rPr lang="en-US" i="1" dirty="0"/>
              <a:t> between </a:t>
            </a:r>
            <a:r>
              <a:rPr lang="en-US" i="1" dirty="0" err="1"/>
              <a:t>colours</a:t>
            </a:r>
            <a:r>
              <a:rPr lang="en-US" i="1" dirty="0"/>
              <a:t> differ from that expected by chance?</a:t>
            </a:r>
            <a:endParaRPr lang="fr-FR" i="1" dirty="0"/>
          </a:p>
        </p:txBody>
      </p:sp>
    </p:spTree>
    <p:extLst>
      <p:ext uri="{BB962C8B-B14F-4D97-AF65-F5344CB8AC3E}">
        <p14:creationId xmlns:p14="http://schemas.microsoft.com/office/powerpoint/2010/main" val="1730356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How can I construct a reference model?</a:t>
            </a:r>
          </a:p>
        </p:txBody>
      </p:sp>
      <p:sp>
        <p:nvSpPr>
          <p:cNvPr id="2" name="TextBox 1">
            <a:extLst>
              <a:ext uri="{FF2B5EF4-FFF2-40B4-BE49-F238E27FC236}">
                <a16:creationId xmlns:a16="http://schemas.microsoft.com/office/drawing/2014/main" id="{895FA4AC-627C-444D-8F87-7DB843922F4A}"/>
              </a:ext>
            </a:extLst>
          </p:cNvPr>
          <p:cNvSpPr txBox="1"/>
          <p:nvPr/>
        </p:nvSpPr>
        <p:spPr>
          <a:xfrm>
            <a:off x="1065402" y="2457974"/>
            <a:ext cx="9840286" cy="2585323"/>
          </a:xfrm>
          <a:prstGeom prst="rect">
            <a:avLst/>
          </a:prstGeom>
          <a:noFill/>
        </p:spPr>
        <p:txBody>
          <a:bodyPr wrap="square" rtlCol="0">
            <a:spAutoFit/>
          </a:bodyPr>
          <a:lstStyle/>
          <a:p>
            <a:r>
              <a:rPr lang="en-US" dirty="0"/>
              <a:t>The key stages are:</a:t>
            </a:r>
          </a:p>
          <a:p>
            <a:endParaRPr lang="en-US" dirty="0"/>
          </a:p>
          <a:p>
            <a:pPr marL="342900" indent="-342900">
              <a:buAutoNum type="arabicPeriod"/>
            </a:pPr>
            <a:r>
              <a:rPr lang="en-US" dirty="0"/>
              <a:t>Articulate the research question and specify the feature(s) of the reference model to be randomized</a:t>
            </a:r>
          </a:p>
          <a:p>
            <a:pPr marL="342900" indent="-342900">
              <a:buAutoNum type="arabicPeriod"/>
            </a:pPr>
            <a:endParaRPr lang="en-US" dirty="0"/>
          </a:p>
          <a:p>
            <a:pPr marL="342900" indent="-342900">
              <a:buAutoNum type="arabicPeriod"/>
            </a:pPr>
            <a:r>
              <a:rPr lang="fr-FR" dirty="0" err="1"/>
              <a:t>Choose</a:t>
            </a:r>
            <a:r>
              <a:rPr lang="fr-FR" dirty="0"/>
              <a:t> a test </a:t>
            </a:r>
            <a:r>
              <a:rPr lang="fr-FR" dirty="0" err="1"/>
              <a:t>statistic</a:t>
            </a:r>
            <a:endParaRPr lang="fr-FR" dirty="0"/>
          </a:p>
          <a:p>
            <a:pPr marL="342900" indent="-342900">
              <a:buAutoNum type="arabicPeriod"/>
            </a:pPr>
            <a:endParaRPr lang="fr-FR" dirty="0"/>
          </a:p>
          <a:p>
            <a:pPr marL="342900" indent="-342900">
              <a:buAutoNum type="arabicPeriod"/>
            </a:pPr>
            <a:r>
              <a:rPr lang="fr-FR" dirty="0" err="1"/>
              <a:t>Generate</a:t>
            </a:r>
            <a:r>
              <a:rPr lang="fr-FR" dirty="0"/>
              <a:t> a </a:t>
            </a:r>
            <a:r>
              <a:rPr lang="fr-FR" dirty="0" err="1"/>
              <a:t>reference</a:t>
            </a:r>
            <a:r>
              <a:rPr lang="fr-FR" dirty="0"/>
              <a:t> distribution</a:t>
            </a:r>
          </a:p>
          <a:p>
            <a:pPr marL="342900" indent="-342900">
              <a:buAutoNum type="arabicPeriod"/>
            </a:pPr>
            <a:endParaRPr lang="fr-FR" dirty="0"/>
          </a:p>
          <a:p>
            <a:pPr marL="342900" indent="-342900">
              <a:buAutoNum type="arabicPeriod"/>
            </a:pPr>
            <a:r>
              <a:rPr lang="en-US" dirty="0"/>
              <a:t>Evaluate the process and adjust the reference model approach as needed</a:t>
            </a:r>
            <a:endParaRPr lang="fr-FR" dirty="0"/>
          </a:p>
        </p:txBody>
      </p:sp>
    </p:spTree>
    <p:extLst>
      <p:ext uri="{BB962C8B-B14F-4D97-AF65-F5344CB8AC3E}">
        <p14:creationId xmlns:p14="http://schemas.microsoft.com/office/powerpoint/2010/main" val="19608467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Reference models have a place in animal social network analysis but are not the universal tool they have sometimes previously been treated as</a:t>
            </a:r>
          </a:p>
        </p:txBody>
      </p:sp>
      <p:sp>
        <p:nvSpPr>
          <p:cNvPr id="40" name="TextBox 39">
            <a:extLst>
              <a:ext uri="{FF2B5EF4-FFF2-40B4-BE49-F238E27FC236}">
                <a16:creationId xmlns:a16="http://schemas.microsoft.com/office/drawing/2014/main" id="{103D7485-BA44-402D-BEDD-A21D7086DAEE}"/>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a:t>
            </a:r>
          </a:p>
        </p:txBody>
      </p:sp>
      <p:pic>
        <p:nvPicPr>
          <p:cNvPr id="6" name="Picture 5">
            <a:extLst>
              <a:ext uri="{FF2B5EF4-FFF2-40B4-BE49-F238E27FC236}">
                <a16:creationId xmlns:a16="http://schemas.microsoft.com/office/drawing/2014/main" id="{E12FE3C8-5D3B-4E14-B76B-4211D45F48E3}"/>
              </a:ext>
            </a:extLst>
          </p:cNvPr>
          <p:cNvPicPr>
            <a:picLocks noChangeAspect="1"/>
          </p:cNvPicPr>
          <p:nvPr/>
        </p:nvPicPr>
        <p:blipFill>
          <a:blip r:embed="rId3"/>
          <a:stretch>
            <a:fillRect/>
          </a:stretch>
        </p:blipFill>
        <p:spPr>
          <a:xfrm>
            <a:off x="948470" y="2714190"/>
            <a:ext cx="9954936" cy="1468914"/>
          </a:xfrm>
          <a:prstGeom prst="rect">
            <a:avLst/>
          </a:prstGeom>
        </p:spPr>
      </p:pic>
    </p:spTree>
    <p:extLst>
      <p:ext uri="{BB962C8B-B14F-4D97-AF65-F5344CB8AC3E}">
        <p14:creationId xmlns:p14="http://schemas.microsoft.com/office/powerpoint/2010/main" val="13170601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Permutations have a place in animal social network analysis but are not the universal tool they have sometimes previously been treated as</a:t>
            </a:r>
          </a:p>
        </p:txBody>
      </p:sp>
      <p:pic>
        <p:nvPicPr>
          <p:cNvPr id="6" name="Picture 5">
            <a:extLst>
              <a:ext uri="{FF2B5EF4-FFF2-40B4-BE49-F238E27FC236}">
                <a16:creationId xmlns:a16="http://schemas.microsoft.com/office/drawing/2014/main" id="{E12FE3C8-5D3B-4E14-B76B-4211D45F48E3}"/>
              </a:ext>
            </a:extLst>
          </p:cNvPr>
          <p:cNvPicPr>
            <a:picLocks noChangeAspect="1"/>
          </p:cNvPicPr>
          <p:nvPr/>
        </p:nvPicPr>
        <p:blipFill>
          <a:blip r:embed="rId3"/>
          <a:stretch>
            <a:fillRect/>
          </a:stretch>
        </p:blipFill>
        <p:spPr>
          <a:xfrm>
            <a:off x="948470" y="2714190"/>
            <a:ext cx="9954936" cy="1468914"/>
          </a:xfrm>
          <a:prstGeom prst="rect">
            <a:avLst/>
          </a:prstGeom>
        </p:spPr>
      </p:pic>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a:t>
            </a:r>
          </a:p>
        </p:txBody>
      </p:sp>
      <p:sp>
        <p:nvSpPr>
          <p:cNvPr id="2" name="Rectangle 1">
            <a:extLst>
              <a:ext uri="{FF2B5EF4-FFF2-40B4-BE49-F238E27FC236}">
                <a16:creationId xmlns:a16="http://schemas.microsoft.com/office/drawing/2014/main" id="{F7BA5523-5412-4365-81EF-1DEC90D0EF2B}"/>
              </a:ext>
            </a:extLst>
          </p:cNvPr>
          <p:cNvSpPr/>
          <p:nvPr/>
        </p:nvSpPr>
        <p:spPr>
          <a:xfrm>
            <a:off x="2197916" y="2466363"/>
            <a:ext cx="1828800" cy="2030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AB3B1487-E5BF-416E-A5A1-A294CD808BFC}"/>
              </a:ext>
            </a:extLst>
          </p:cNvPr>
          <p:cNvSpPr txBox="1"/>
          <p:nvPr/>
        </p:nvSpPr>
        <p:spPr>
          <a:xfrm>
            <a:off x="2197916" y="4647501"/>
            <a:ext cx="1770077" cy="377505"/>
          </a:xfrm>
          <a:prstGeom prst="rect">
            <a:avLst/>
          </a:prstGeom>
          <a:noFill/>
        </p:spPr>
        <p:txBody>
          <a:bodyPr wrap="square" rtlCol="0">
            <a:spAutoFit/>
          </a:bodyPr>
          <a:lstStyle/>
          <a:p>
            <a:pPr algn="ctr"/>
            <a:r>
              <a:rPr lang="en-US" dirty="0">
                <a:solidFill>
                  <a:srgbClr val="FF0000"/>
                </a:solidFill>
              </a:rPr>
              <a:t>Today</a:t>
            </a:r>
            <a:endParaRPr lang="fr-FR" dirty="0">
              <a:solidFill>
                <a:srgbClr val="FF0000"/>
              </a:solidFill>
            </a:endParaRPr>
          </a:p>
        </p:txBody>
      </p:sp>
      <p:sp>
        <p:nvSpPr>
          <p:cNvPr id="11" name="Rectangle 10">
            <a:extLst>
              <a:ext uri="{FF2B5EF4-FFF2-40B4-BE49-F238E27FC236}">
                <a16:creationId xmlns:a16="http://schemas.microsoft.com/office/drawing/2014/main" id="{202CE139-970D-4167-9D7C-02BB4A3386AC}"/>
              </a:ext>
            </a:extLst>
          </p:cNvPr>
          <p:cNvSpPr/>
          <p:nvPr/>
        </p:nvSpPr>
        <p:spPr>
          <a:xfrm>
            <a:off x="7903828" y="2433579"/>
            <a:ext cx="1828800" cy="203013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E7DFE806-4D72-4E92-AC51-8E2AA745A666}"/>
              </a:ext>
            </a:extLst>
          </p:cNvPr>
          <p:cNvSpPr txBox="1"/>
          <p:nvPr/>
        </p:nvSpPr>
        <p:spPr>
          <a:xfrm>
            <a:off x="7962551" y="4649867"/>
            <a:ext cx="1770077" cy="377505"/>
          </a:xfrm>
          <a:prstGeom prst="rect">
            <a:avLst/>
          </a:prstGeom>
          <a:noFill/>
          <a:ln>
            <a:noFill/>
          </a:ln>
        </p:spPr>
        <p:txBody>
          <a:bodyPr wrap="square" rtlCol="0">
            <a:spAutoFit/>
          </a:bodyPr>
          <a:lstStyle/>
          <a:p>
            <a:pPr algn="ctr"/>
            <a:r>
              <a:rPr lang="en-US" dirty="0">
                <a:solidFill>
                  <a:srgbClr val="00B0F0"/>
                </a:solidFill>
              </a:rPr>
              <a:t>A future session</a:t>
            </a:r>
            <a:endParaRPr lang="fr-FR" dirty="0">
              <a:solidFill>
                <a:srgbClr val="00B0F0"/>
              </a:solidFill>
            </a:endParaRPr>
          </a:p>
        </p:txBody>
      </p:sp>
      <p:sp>
        <p:nvSpPr>
          <p:cNvPr id="13" name="TextBox 12">
            <a:extLst>
              <a:ext uri="{FF2B5EF4-FFF2-40B4-BE49-F238E27FC236}">
                <a16:creationId xmlns:a16="http://schemas.microsoft.com/office/drawing/2014/main" id="{8B4A541B-B6A3-4CA2-A781-A7067EA5187D}"/>
              </a:ext>
            </a:extLst>
          </p:cNvPr>
          <p:cNvSpPr txBox="1"/>
          <p:nvPr/>
        </p:nvSpPr>
        <p:spPr>
          <a:xfrm>
            <a:off x="948471" y="5161596"/>
            <a:ext cx="9193820" cy="369332"/>
          </a:xfrm>
          <a:prstGeom prst="rect">
            <a:avLst/>
          </a:prstGeom>
          <a:noFill/>
        </p:spPr>
        <p:txBody>
          <a:bodyPr wrap="square" rtlCol="0">
            <a:spAutoFit/>
          </a:bodyPr>
          <a:lstStyle/>
          <a:p>
            <a:pPr algn="ctr"/>
            <a:r>
              <a:rPr lang="en-US" dirty="0"/>
              <a:t>See </a:t>
            </a:r>
            <a:r>
              <a:rPr lang="en-US" dirty="0">
                <a:solidFill>
                  <a:srgbClr val="0070C0"/>
                </a:solidFill>
                <a:hlinkClick r:id="rId4">
                  <a:extLst>
                    <a:ext uri="{A12FA001-AC4F-418D-AE19-62706E023703}">
                      <ahyp:hlinkClr xmlns:ahyp="http://schemas.microsoft.com/office/drawing/2018/hyperlinkcolor" val="tx"/>
                    </a:ext>
                  </a:extLst>
                </a:hlinkClick>
              </a:rPr>
              <a:t>https://onlinelibrary.wiley.com/doi/full/10.1111/brv.12775</a:t>
            </a:r>
            <a:r>
              <a:rPr lang="en-US" dirty="0">
                <a:solidFill>
                  <a:srgbClr val="0070C0"/>
                </a:solidFill>
              </a:rPr>
              <a:t> </a:t>
            </a:r>
            <a:r>
              <a:rPr lang="en-US" dirty="0"/>
              <a:t>for the full options with tutorials!</a:t>
            </a:r>
            <a:endParaRPr lang="fr-FR" dirty="0"/>
          </a:p>
        </p:txBody>
      </p:sp>
    </p:spTree>
    <p:extLst>
      <p:ext uri="{BB962C8B-B14F-4D97-AF65-F5344CB8AC3E}">
        <p14:creationId xmlns:p14="http://schemas.microsoft.com/office/powerpoint/2010/main" val="42670533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1754326"/>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p:txBody>
      </p:sp>
    </p:spTree>
    <p:extLst>
      <p:ext uri="{BB962C8B-B14F-4D97-AF65-F5344CB8AC3E}">
        <p14:creationId xmlns:p14="http://schemas.microsoft.com/office/powerpoint/2010/main" val="119097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4224952177"/>
              </p:ext>
            </p:extLst>
          </p:nvPr>
        </p:nvGraphicFramePr>
        <p:xfrm>
          <a:off x="2921735" y="1791492"/>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5" y="2157587"/>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93247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1754326"/>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p:txBody>
      </p:sp>
      <p:pic>
        <p:nvPicPr>
          <p:cNvPr id="30" name="Picture 29">
            <a:extLst>
              <a:ext uri="{FF2B5EF4-FFF2-40B4-BE49-F238E27FC236}">
                <a16:creationId xmlns:a16="http://schemas.microsoft.com/office/drawing/2014/main" id="{482E51C5-9BD5-4D37-B5BE-FC39A1554BA4}"/>
              </a:ext>
            </a:extLst>
          </p:cNvPr>
          <p:cNvPicPr>
            <a:picLocks noChangeAspect="1"/>
          </p:cNvPicPr>
          <p:nvPr/>
        </p:nvPicPr>
        <p:blipFill rotWithShape="1">
          <a:blip r:embed="rId3"/>
          <a:srcRect b="71030"/>
          <a:stretch/>
        </p:blipFill>
        <p:spPr>
          <a:xfrm>
            <a:off x="4669058" y="2334099"/>
            <a:ext cx="6457540" cy="2134447"/>
          </a:xfrm>
          <a:prstGeom prst="rect">
            <a:avLst/>
          </a:prstGeom>
        </p:spPr>
      </p:pic>
    </p:spTree>
    <p:extLst>
      <p:ext uri="{BB962C8B-B14F-4D97-AF65-F5344CB8AC3E}">
        <p14:creationId xmlns:p14="http://schemas.microsoft.com/office/powerpoint/2010/main" val="37773131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1754326"/>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p:txBody>
      </p:sp>
      <p:pic>
        <p:nvPicPr>
          <p:cNvPr id="30" name="Picture 29">
            <a:extLst>
              <a:ext uri="{FF2B5EF4-FFF2-40B4-BE49-F238E27FC236}">
                <a16:creationId xmlns:a16="http://schemas.microsoft.com/office/drawing/2014/main" id="{482E51C5-9BD5-4D37-B5BE-FC39A1554BA4}"/>
              </a:ext>
            </a:extLst>
          </p:cNvPr>
          <p:cNvPicPr>
            <a:picLocks noChangeAspect="1"/>
          </p:cNvPicPr>
          <p:nvPr/>
        </p:nvPicPr>
        <p:blipFill rotWithShape="1">
          <a:blip r:embed="rId3"/>
          <a:srcRect b="71030"/>
          <a:stretch/>
        </p:blipFill>
        <p:spPr>
          <a:xfrm>
            <a:off x="4669058" y="2334099"/>
            <a:ext cx="6457540" cy="2134447"/>
          </a:xfrm>
          <a:prstGeom prst="rect">
            <a:avLst/>
          </a:prstGeom>
        </p:spPr>
      </p:pic>
      <p:sp>
        <p:nvSpPr>
          <p:cNvPr id="2" name="TextBox 1">
            <a:extLst>
              <a:ext uri="{FF2B5EF4-FFF2-40B4-BE49-F238E27FC236}">
                <a16:creationId xmlns:a16="http://schemas.microsoft.com/office/drawing/2014/main" id="{7A41777E-E5CC-48AB-ADE3-286A0C2F98FD}"/>
              </a:ext>
            </a:extLst>
          </p:cNvPr>
          <p:cNvSpPr txBox="1"/>
          <p:nvPr/>
        </p:nvSpPr>
        <p:spPr>
          <a:xfrm>
            <a:off x="982026" y="4724289"/>
            <a:ext cx="10678751" cy="1323439"/>
          </a:xfrm>
          <a:prstGeom prst="rect">
            <a:avLst/>
          </a:prstGeom>
          <a:noFill/>
        </p:spPr>
        <p:txBody>
          <a:bodyPr wrap="square" rtlCol="0">
            <a:spAutoFit/>
          </a:bodyPr>
          <a:lstStyle/>
          <a:p>
            <a:r>
              <a:rPr lang="en-US" sz="2000" dirty="0"/>
              <a:t>Feature swaps can be easily implemented using (re)sampling approaches in R</a:t>
            </a:r>
          </a:p>
          <a:p>
            <a:endParaRPr lang="en-US" sz="2000" dirty="0"/>
          </a:p>
          <a:p>
            <a:r>
              <a:rPr lang="en-US" sz="2000" dirty="0"/>
              <a:t>You can constrain feature swaps to only be between particular individuals (or edges) including using individual traits, within social communities, within spatial windows, etc.</a:t>
            </a:r>
            <a:endParaRPr lang="fr-FR" sz="2000" dirty="0"/>
          </a:p>
        </p:txBody>
      </p:sp>
    </p:spTree>
    <p:extLst>
      <p:ext uri="{BB962C8B-B14F-4D97-AF65-F5344CB8AC3E}">
        <p14:creationId xmlns:p14="http://schemas.microsoft.com/office/powerpoint/2010/main" val="7847494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1754326"/>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p:txBody>
      </p:sp>
      <p:pic>
        <p:nvPicPr>
          <p:cNvPr id="30" name="Picture 29">
            <a:extLst>
              <a:ext uri="{FF2B5EF4-FFF2-40B4-BE49-F238E27FC236}">
                <a16:creationId xmlns:a16="http://schemas.microsoft.com/office/drawing/2014/main" id="{482E51C5-9BD5-4D37-B5BE-FC39A1554BA4}"/>
              </a:ext>
            </a:extLst>
          </p:cNvPr>
          <p:cNvPicPr>
            <a:picLocks noChangeAspect="1"/>
          </p:cNvPicPr>
          <p:nvPr/>
        </p:nvPicPr>
        <p:blipFill rotWithShape="1">
          <a:blip r:embed="rId3"/>
          <a:srcRect b="71030"/>
          <a:stretch/>
        </p:blipFill>
        <p:spPr>
          <a:xfrm>
            <a:off x="4669058" y="2334099"/>
            <a:ext cx="6457540" cy="2134447"/>
          </a:xfrm>
          <a:prstGeom prst="rect">
            <a:avLst/>
          </a:prstGeom>
        </p:spPr>
      </p:pic>
      <p:sp>
        <p:nvSpPr>
          <p:cNvPr id="2" name="TextBox 1">
            <a:extLst>
              <a:ext uri="{FF2B5EF4-FFF2-40B4-BE49-F238E27FC236}">
                <a16:creationId xmlns:a16="http://schemas.microsoft.com/office/drawing/2014/main" id="{7A41777E-E5CC-48AB-ADE3-286A0C2F98FD}"/>
              </a:ext>
            </a:extLst>
          </p:cNvPr>
          <p:cNvSpPr txBox="1"/>
          <p:nvPr/>
        </p:nvSpPr>
        <p:spPr>
          <a:xfrm>
            <a:off x="982026" y="4724289"/>
            <a:ext cx="10678751" cy="1938992"/>
          </a:xfrm>
          <a:prstGeom prst="rect">
            <a:avLst/>
          </a:prstGeom>
          <a:noFill/>
        </p:spPr>
        <p:txBody>
          <a:bodyPr wrap="square" rtlCol="0">
            <a:spAutoFit/>
          </a:bodyPr>
          <a:lstStyle/>
          <a:p>
            <a:r>
              <a:rPr lang="en-US" sz="2000" dirty="0"/>
              <a:t>Feature swaps can be easily implemented using (re)sampling approaches in R</a:t>
            </a:r>
          </a:p>
          <a:p>
            <a:endParaRPr lang="en-US" sz="2000" dirty="0"/>
          </a:p>
          <a:p>
            <a:r>
              <a:rPr lang="en-US" sz="2000" dirty="0"/>
              <a:t>You can constrain feature swaps to only be between particular individuals (or edges) including using individual traits, within social communities, within spatial windows, etc.</a:t>
            </a:r>
          </a:p>
          <a:p>
            <a:endParaRPr lang="en-US" sz="2000" dirty="0"/>
          </a:p>
          <a:p>
            <a:r>
              <a:rPr lang="en-US" sz="2000" dirty="0"/>
              <a:t>Not sensible in very small networks</a:t>
            </a:r>
            <a:endParaRPr lang="fr-FR" sz="2000" dirty="0"/>
          </a:p>
        </p:txBody>
      </p:sp>
    </p:spTree>
    <p:extLst>
      <p:ext uri="{BB962C8B-B14F-4D97-AF65-F5344CB8AC3E}">
        <p14:creationId xmlns:p14="http://schemas.microsoft.com/office/powerpoint/2010/main" val="4215012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E40DA32-C239-4CC2-8A7A-B2F6824E29B8}"/>
              </a:ext>
            </a:extLst>
          </p:cNvPr>
          <p:cNvCxnSpPr>
            <a:cxnSpLocks/>
          </p:cNvCxnSpPr>
          <p:nvPr/>
        </p:nvCxnSpPr>
        <p:spPr>
          <a:xfrm flipH="1">
            <a:off x="10762328" y="3245541"/>
            <a:ext cx="332449" cy="85864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945475"/>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 16">
            <a:extLst>
              <a:ext uri="{FF2B5EF4-FFF2-40B4-BE49-F238E27FC236}">
                <a16:creationId xmlns:a16="http://schemas.microsoft.com/office/drawing/2014/main" id="{518849D7-6FDE-4B71-964A-EF21F2E9D822}"/>
              </a:ext>
            </a:extLst>
          </p:cNvPr>
          <p:cNvGrpSpPr/>
          <p:nvPr/>
        </p:nvGrpSpPr>
        <p:grpSpPr>
          <a:xfrm>
            <a:off x="6337684" y="2295379"/>
            <a:ext cx="1788767" cy="3083888"/>
            <a:chOff x="9277162" y="2195066"/>
            <a:chExt cx="1788767" cy="3083888"/>
          </a:xfrm>
        </p:grpSpPr>
        <p:cxnSp>
          <p:nvCxnSpPr>
            <p:cNvPr id="18" name="Straight Connector 17">
              <a:extLst>
                <a:ext uri="{FF2B5EF4-FFF2-40B4-BE49-F238E27FC236}">
                  <a16:creationId xmlns:a16="http://schemas.microsoft.com/office/drawing/2014/main" id="{2F0AA99F-D279-4311-A87A-2DDCAAF54B9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50969EE-1DFD-43F3-9DFB-F514668B3CAC}"/>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6BA66F3E-419E-4FA1-B8E5-6279CE29DA65}"/>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1D93129B-34E7-4CB1-8B74-0AA40E189DA2}"/>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4755B2C9-18D7-42BD-8A36-C1A0E8C4C089}"/>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DFD0111C-A79F-4C0F-9A3F-3280E68BD3A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1FC85732-A51C-4B98-A5C4-C96CC6D733BF}"/>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F74DA334-EFB4-47F9-B6AF-7877B5EBC75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468AA1B8-A133-4CB4-B5DD-E5E3B514C63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Straight Connector 26">
              <a:extLst>
                <a:ext uri="{FF2B5EF4-FFF2-40B4-BE49-F238E27FC236}">
                  <a16:creationId xmlns:a16="http://schemas.microsoft.com/office/drawing/2014/main" id="{BA23AA9A-F45E-475E-B45D-F500C996FFEB}"/>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E2ADAEE-C5B9-486D-86F7-B1961EA58E10}"/>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0F9BC1-9358-4B15-9CE7-D7EFDAF3234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680B11-08A5-4572-837F-EF0636095727}"/>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9146E9-3D14-460B-A363-BAA9CB563D1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126BC4-3F4E-408E-A8E4-8AF95430E5D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1E4F7E-6C53-4863-A244-B5B49A32303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E64274-E554-4CC2-8B64-27AA69016DB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F54D27-D89D-4EA9-9E68-533CCEA80CD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25E64F2-0670-4729-9A58-AE895717F88D}"/>
              </a:ext>
            </a:extLst>
          </p:cNvPr>
          <p:cNvGrpSpPr/>
          <p:nvPr/>
        </p:nvGrpSpPr>
        <p:grpSpPr>
          <a:xfrm>
            <a:off x="9477648" y="2295379"/>
            <a:ext cx="1788767" cy="3083888"/>
            <a:chOff x="9277162" y="2195066"/>
            <a:chExt cx="1788767" cy="3083888"/>
          </a:xfrm>
        </p:grpSpPr>
        <p:cxnSp>
          <p:nvCxnSpPr>
            <p:cNvPr id="38" name="Straight Connector 37">
              <a:extLst>
                <a:ext uri="{FF2B5EF4-FFF2-40B4-BE49-F238E27FC236}">
                  <a16:creationId xmlns:a16="http://schemas.microsoft.com/office/drawing/2014/main" id="{A727293F-55E4-4C7A-B8A8-060B8DBA99EE}"/>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6F5D91C-4C0B-497B-B031-D05147AC506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7990E035-37FF-4AA0-8F81-0DF02098F81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extLst>
                <a:ext uri="{FF2B5EF4-FFF2-40B4-BE49-F238E27FC236}">
                  <a16:creationId xmlns:a16="http://schemas.microsoft.com/office/drawing/2014/main" id="{61AA9CAA-80CB-4851-B323-4CAD5C8E52E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extLst>
                <a:ext uri="{FF2B5EF4-FFF2-40B4-BE49-F238E27FC236}">
                  <a16:creationId xmlns:a16="http://schemas.microsoft.com/office/drawing/2014/main" id="{D5F374FF-8335-47D0-8715-5C1B3DD6C59A}"/>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extLst>
                <a:ext uri="{FF2B5EF4-FFF2-40B4-BE49-F238E27FC236}">
                  <a16:creationId xmlns:a16="http://schemas.microsoft.com/office/drawing/2014/main" id="{999CF877-20FF-46B4-BA81-76DE5D5DBC3D}"/>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extLst>
                <a:ext uri="{FF2B5EF4-FFF2-40B4-BE49-F238E27FC236}">
                  <a16:creationId xmlns:a16="http://schemas.microsoft.com/office/drawing/2014/main" id="{4D2FE9A7-62DA-422C-B69B-4F2B41DF9832}"/>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extLst>
                <a:ext uri="{FF2B5EF4-FFF2-40B4-BE49-F238E27FC236}">
                  <a16:creationId xmlns:a16="http://schemas.microsoft.com/office/drawing/2014/main" id="{A3EAEA7A-66D4-4AF5-8C13-70F8A5228D4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Straight Connector 46">
              <a:extLst>
                <a:ext uri="{FF2B5EF4-FFF2-40B4-BE49-F238E27FC236}">
                  <a16:creationId xmlns:a16="http://schemas.microsoft.com/office/drawing/2014/main" id="{664FE8AE-4F33-414A-BEB3-1A7B2DC7E35F}"/>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FF29DA-7ECF-4913-BFD4-266ED45D939D}"/>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E4ADC6-8D08-4105-B94B-E6FB2762742F}"/>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5478B46-2FDB-40AC-A551-894C00D8B647}"/>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3066C9D-3EE9-4623-8B32-3A13D9A49931}"/>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BFFC2C-44AD-41AD-8B85-D0484536F79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D427BA5-A0C5-4D8A-A35E-303335B0CDBE}"/>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90DFBE-2F98-44E7-984C-8C0E2015F3D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00381A-1867-4DE1-B207-321D96FEB5E6}"/>
                </a:ext>
              </a:extLst>
            </p:cNvPr>
            <p:cNvCxnSpPr>
              <a:cxnSpLocks/>
            </p:cNvCxnSpPr>
            <p:nvPr/>
          </p:nvCxnSpPr>
          <p:spPr>
            <a:xfrm>
              <a:off x="9886533" y="2366704"/>
              <a:ext cx="664482" cy="163716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E63FC06-413C-40F4-A53E-AE071E031607}"/>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9" name="Arrow: Right 58">
            <a:extLst>
              <a:ext uri="{FF2B5EF4-FFF2-40B4-BE49-F238E27FC236}">
                <a16:creationId xmlns:a16="http://schemas.microsoft.com/office/drawing/2014/main" id="{2CE31341-A09F-473D-8D0D-5DB7ADDCEE35}"/>
              </a:ext>
            </a:extLst>
          </p:cNvPr>
          <p:cNvSpPr/>
          <p:nvPr/>
        </p:nvSpPr>
        <p:spPr>
          <a:xfrm>
            <a:off x="8395246" y="3460724"/>
            <a:ext cx="863098" cy="455077"/>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07639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DE40DA32-C239-4CC2-8A7A-B2F6824E29B8}"/>
              </a:ext>
            </a:extLst>
          </p:cNvPr>
          <p:cNvCxnSpPr>
            <a:cxnSpLocks/>
          </p:cNvCxnSpPr>
          <p:nvPr/>
        </p:nvCxnSpPr>
        <p:spPr>
          <a:xfrm flipH="1">
            <a:off x="10762328" y="3245541"/>
            <a:ext cx="332449" cy="85864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945475"/>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 16">
            <a:extLst>
              <a:ext uri="{FF2B5EF4-FFF2-40B4-BE49-F238E27FC236}">
                <a16:creationId xmlns:a16="http://schemas.microsoft.com/office/drawing/2014/main" id="{518849D7-6FDE-4B71-964A-EF21F2E9D822}"/>
              </a:ext>
            </a:extLst>
          </p:cNvPr>
          <p:cNvGrpSpPr/>
          <p:nvPr/>
        </p:nvGrpSpPr>
        <p:grpSpPr>
          <a:xfrm>
            <a:off x="6337684" y="2295379"/>
            <a:ext cx="1788767" cy="3083888"/>
            <a:chOff x="9277162" y="2195066"/>
            <a:chExt cx="1788767" cy="3083888"/>
          </a:xfrm>
        </p:grpSpPr>
        <p:cxnSp>
          <p:nvCxnSpPr>
            <p:cNvPr id="18" name="Straight Connector 17">
              <a:extLst>
                <a:ext uri="{FF2B5EF4-FFF2-40B4-BE49-F238E27FC236}">
                  <a16:creationId xmlns:a16="http://schemas.microsoft.com/office/drawing/2014/main" id="{2F0AA99F-D279-4311-A87A-2DDCAAF54B9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50969EE-1DFD-43F3-9DFB-F514668B3CAC}"/>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6BA66F3E-419E-4FA1-B8E5-6279CE29DA65}"/>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1D93129B-34E7-4CB1-8B74-0AA40E189DA2}"/>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4755B2C9-18D7-42BD-8A36-C1A0E8C4C089}"/>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DFD0111C-A79F-4C0F-9A3F-3280E68BD3A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1FC85732-A51C-4B98-A5C4-C96CC6D733BF}"/>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F74DA334-EFB4-47F9-B6AF-7877B5EBC75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468AA1B8-A133-4CB4-B5DD-E5E3B514C63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Straight Connector 26">
              <a:extLst>
                <a:ext uri="{FF2B5EF4-FFF2-40B4-BE49-F238E27FC236}">
                  <a16:creationId xmlns:a16="http://schemas.microsoft.com/office/drawing/2014/main" id="{BA23AA9A-F45E-475E-B45D-F500C996FFEB}"/>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E2ADAEE-C5B9-486D-86F7-B1961EA58E10}"/>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0F9BC1-9358-4B15-9CE7-D7EFDAF3234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680B11-08A5-4572-837F-EF0636095727}"/>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9146E9-3D14-460B-A363-BAA9CB563D1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126BC4-3F4E-408E-A8E4-8AF95430E5D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1E4F7E-6C53-4863-A244-B5B49A32303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E64274-E554-4CC2-8B64-27AA69016DB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F54D27-D89D-4EA9-9E68-533CCEA80CD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25E64F2-0670-4729-9A58-AE895717F88D}"/>
              </a:ext>
            </a:extLst>
          </p:cNvPr>
          <p:cNvGrpSpPr/>
          <p:nvPr/>
        </p:nvGrpSpPr>
        <p:grpSpPr>
          <a:xfrm>
            <a:off x="9477648" y="2295379"/>
            <a:ext cx="1788767" cy="3083888"/>
            <a:chOff x="9277162" y="2195066"/>
            <a:chExt cx="1788767" cy="3083888"/>
          </a:xfrm>
        </p:grpSpPr>
        <p:cxnSp>
          <p:nvCxnSpPr>
            <p:cNvPr id="38" name="Straight Connector 37">
              <a:extLst>
                <a:ext uri="{FF2B5EF4-FFF2-40B4-BE49-F238E27FC236}">
                  <a16:creationId xmlns:a16="http://schemas.microsoft.com/office/drawing/2014/main" id="{A727293F-55E4-4C7A-B8A8-060B8DBA99EE}"/>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6F5D91C-4C0B-497B-B031-D05147AC506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7990E035-37FF-4AA0-8F81-0DF02098F81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extLst>
                <a:ext uri="{FF2B5EF4-FFF2-40B4-BE49-F238E27FC236}">
                  <a16:creationId xmlns:a16="http://schemas.microsoft.com/office/drawing/2014/main" id="{61AA9CAA-80CB-4851-B323-4CAD5C8E52E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extLst>
                <a:ext uri="{FF2B5EF4-FFF2-40B4-BE49-F238E27FC236}">
                  <a16:creationId xmlns:a16="http://schemas.microsoft.com/office/drawing/2014/main" id="{D5F374FF-8335-47D0-8715-5C1B3DD6C59A}"/>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val 43">
              <a:extLst>
                <a:ext uri="{FF2B5EF4-FFF2-40B4-BE49-F238E27FC236}">
                  <a16:creationId xmlns:a16="http://schemas.microsoft.com/office/drawing/2014/main" id="{999CF877-20FF-46B4-BA81-76DE5D5DBC3D}"/>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Oval 44">
              <a:extLst>
                <a:ext uri="{FF2B5EF4-FFF2-40B4-BE49-F238E27FC236}">
                  <a16:creationId xmlns:a16="http://schemas.microsoft.com/office/drawing/2014/main" id="{4D2FE9A7-62DA-422C-B69B-4F2B41DF9832}"/>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val 45">
              <a:extLst>
                <a:ext uri="{FF2B5EF4-FFF2-40B4-BE49-F238E27FC236}">
                  <a16:creationId xmlns:a16="http://schemas.microsoft.com/office/drawing/2014/main" id="{A3EAEA7A-66D4-4AF5-8C13-70F8A5228D4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Straight Connector 46">
              <a:extLst>
                <a:ext uri="{FF2B5EF4-FFF2-40B4-BE49-F238E27FC236}">
                  <a16:creationId xmlns:a16="http://schemas.microsoft.com/office/drawing/2014/main" id="{664FE8AE-4F33-414A-BEB3-1A7B2DC7E35F}"/>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FF29DA-7ECF-4913-BFD4-266ED45D939D}"/>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E4ADC6-8D08-4105-B94B-E6FB2762742F}"/>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5478B46-2FDB-40AC-A551-894C00D8B647}"/>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3066C9D-3EE9-4623-8B32-3A13D9A49931}"/>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BFFC2C-44AD-41AD-8B85-D0484536F79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D427BA5-A0C5-4D8A-A35E-303335B0CDBE}"/>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90DFBE-2F98-44E7-984C-8C0E2015F3D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00381A-1867-4DE1-B207-321D96FEB5E6}"/>
                </a:ext>
              </a:extLst>
            </p:cNvPr>
            <p:cNvCxnSpPr>
              <a:cxnSpLocks/>
            </p:cNvCxnSpPr>
            <p:nvPr/>
          </p:nvCxnSpPr>
          <p:spPr>
            <a:xfrm>
              <a:off x="9886533" y="2366704"/>
              <a:ext cx="664482" cy="163716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E63FC06-413C-40F4-A53E-AE071E031607}"/>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9" name="Arrow: Right 58">
            <a:extLst>
              <a:ext uri="{FF2B5EF4-FFF2-40B4-BE49-F238E27FC236}">
                <a16:creationId xmlns:a16="http://schemas.microsoft.com/office/drawing/2014/main" id="{2CE31341-A09F-473D-8D0D-5DB7ADDCEE35}"/>
              </a:ext>
            </a:extLst>
          </p:cNvPr>
          <p:cNvSpPr/>
          <p:nvPr/>
        </p:nvSpPr>
        <p:spPr>
          <a:xfrm>
            <a:off x="8395246" y="3460724"/>
            <a:ext cx="863098" cy="455077"/>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TextBox 59">
            <a:extLst>
              <a:ext uri="{FF2B5EF4-FFF2-40B4-BE49-F238E27FC236}">
                <a16:creationId xmlns:a16="http://schemas.microsoft.com/office/drawing/2014/main" id="{F4BE671A-C545-41DA-BF4E-18072E4244C7}"/>
              </a:ext>
            </a:extLst>
          </p:cNvPr>
          <p:cNvSpPr txBox="1"/>
          <p:nvPr/>
        </p:nvSpPr>
        <p:spPr>
          <a:xfrm>
            <a:off x="898900" y="5650203"/>
            <a:ext cx="10678751" cy="1015663"/>
          </a:xfrm>
          <a:prstGeom prst="rect">
            <a:avLst/>
          </a:prstGeom>
          <a:noFill/>
        </p:spPr>
        <p:txBody>
          <a:bodyPr wrap="square" rtlCol="0">
            <a:spAutoFit/>
          </a:bodyPr>
          <a:lstStyle/>
          <a:p>
            <a:r>
              <a:rPr lang="en-US" sz="2000" dirty="0"/>
              <a:t>Basic edge rewiring using default functions in </a:t>
            </a:r>
            <a:r>
              <a:rPr lang="en-US" sz="2000" dirty="0" err="1"/>
              <a:t>igraph</a:t>
            </a:r>
            <a:r>
              <a:rPr lang="en-US" sz="2000" dirty="0"/>
              <a:t> (and other network packages)</a:t>
            </a:r>
          </a:p>
          <a:p>
            <a:endParaRPr lang="en-US" sz="2000" dirty="0"/>
          </a:p>
          <a:p>
            <a:r>
              <a:rPr lang="en-US" sz="2000" dirty="0"/>
              <a:t>Or you can write your own algorithms to constrain where edges can be swapped</a:t>
            </a:r>
            <a:endParaRPr lang="fr-FR" sz="2000" dirty="0"/>
          </a:p>
        </p:txBody>
      </p:sp>
    </p:spTree>
    <p:extLst>
      <p:ext uri="{BB962C8B-B14F-4D97-AF65-F5344CB8AC3E}">
        <p14:creationId xmlns:p14="http://schemas.microsoft.com/office/powerpoint/2010/main" val="19407912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945475"/>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55">
            <a:extLst>
              <a:ext uri="{FF2B5EF4-FFF2-40B4-BE49-F238E27FC236}">
                <a16:creationId xmlns:a16="http://schemas.microsoft.com/office/drawing/2014/main" id="{6BED0220-F5BA-42EA-85DD-6098C1C2E21E}"/>
              </a:ext>
            </a:extLst>
          </p:cNvPr>
          <p:cNvSpPr txBox="1"/>
          <p:nvPr/>
        </p:nvSpPr>
        <p:spPr>
          <a:xfrm>
            <a:off x="5763491" y="2389228"/>
            <a:ext cx="5223795" cy="707886"/>
          </a:xfrm>
          <a:prstGeom prst="rect">
            <a:avLst/>
          </a:prstGeom>
          <a:noFill/>
        </p:spPr>
        <p:txBody>
          <a:bodyPr wrap="square" rtlCol="0">
            <a:spAutoFit/>
          </a:bodyPr>
          <a:lstStyle/>
          <a:p>
            <a:r>
              <a:rPr lang="en-US" sz="2000" dirty="0"/>
              <a:t>Edge rewiring creates a Markov chain (some of you will know these from Bayesian modeling)</a:t>
            </a:r>
            <a:endParaRPr lang="fr-FR" sz="2000" dirty="0"/>
          </a:p>
        </p:txBody>
      </p:sp>
      <p:sp>
        <p:nvSpPr>
          <p:cNvPr id="2" name="TextBox 1">
            <a:extLst>
              <a:ext uri="{FF2B5EF4-FFF2-40B4-BE49-F238E27FC236}">
                <a16:creationId xmlns:a16="http://schemas.microsoft.com/office/drawing/2014/main" id="{78756798-3C50-4BD1-A331-FD0F2C3D3599}"/>
              </a:ext>
            </a:extLst>
          </p:cNvPr>
          <p:cNvSpPr txBox="1"/>
          <p:nvPr/>
        </p:nvSpPr>
        <p:spPr>
          <a:xfrm>
            <a:off x="6848554" y="5987134"/>
            <a:ext cx="5223795" cy="646331"/>
          </a:xfrm>
          <a:prstGeom prst="rect">
            <a:avLst/>
          </a:prstGeom>
          <a:noFill/>
        </p:spPr>
        <p:txBody>
          <a:bodyPr wrap="square" rtlCol="0">
            <a:spAutoFit/>
          </a:bodyPr>
          <a:lstStyle/>
          <a:p>
            <a:pPr algn="r"/>
            <a:r>
              <a:rPr lang="en-US" dirty="0"/>
              <a:t>See more here: </a:t>
            </a:r>
            <a:r>
              <a:rPr lang="en-US" dirty="0">
                <a:hlinkClick r:id="rId3"/>
              </a:rPr>
              <a:t>https://doi.org/10.1111/brv.12775</a:t>
            </a:r>
            <a:r>
              <a:rPr lang="en-US" dirty="0"/>
              <a:t>   </a:t>
            </a:r>
          </a:p>
          <a:p>
            <a:pPr algn="r"/>
            <a:r>
              <a:rPr lang="en-US" dirty="0"/>
              <a:t>and here: </a:t>
            </a:r>
            <a:r>
              <a:rPr lang="en-US" dirty="0">
                <a:hlinkClick r:id="rId4"/>
              </a:rPr>
              <a:t>https://osf.io/xkvcu</a:t>
            </a:r>
            <a:r>
              <a:rPr lang="fr-FR" dirty="0"/>
              <a:t> </a:t>
            </a:r>
            <a:endParaRPr lang="en-US" dirty="0"/>
          </a:p>
        </p:txBody>
      </p:sp>
      <p:pic>
        <p:nvPicPr>
          <p:cNvPr id="6" name="Picture 5">
            <a:extLst>
              <a:ext uri="{FF2B5EF4-FFF2-40B4-BE49-F238E27FC236}">
                <a16:creationId xmlns:a16="http://schemas.microsoft.com/office/drawing/2014/main" id="{F0A14C32-8A47-4BCF-818F-90F1E3CF1775}"/>
              </a:ext>
            </a:extLst>
          </p:cNvPr>
          <p:cNvPicPr>
            <a:picLocks noChangeAspect="1"/>
          </p:cNvPicPr>
          <p:nvPr/>
        </p:nvPicPr>
        <p:blipFill rotWithShape="1">
          <a:blip r:embed="rId5">
            <a:extLst>
              <a:ext uri="{28A0092B-C50C-407E-A947-70E740481C1C}">
                <a14:useLocalDpi xmlns:a14="http://schemas.microsoft.com/office/drawing/2010/main" val="0"/>
              </a:ext>
            </a:extLst>
          </a:blip>
          <a:srcRect l="5294"/>
          <a:stretch/>
        </p:blipFill>
        <p:spPr>
          <a:xfrm>
            <a:off x="7634561" y="3358917"/>
            <a:ext cx="2826511" cy="2238377"/>
          </a:xfrm>
          <a:prstGeom prst="rect">
            <a:avLst/>
          </a:prstGeom>
        </p:spPr>
      </p:pic>
    </p:spTree>
    <p:extLst>
      <p:ext uri="{BB962C8B-B14F-4D97-AF65-F5344CB8AC3E}">
        <p14:creationId xmlns:p14="http://schemas.microsoft.com/office/powerpoint/2010/main" val="27020206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945475"/>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55">
            <a:extLst>
              <a:ext uri="{FF2B5EF4-FFF2-40B4-BE49-F238E27FC236}">
                <a16:creationId xmlns:a16="http://schemas.microsoft.com/office/drawing/2014/main" id="{6BED0220-F5BA-42EA-85DD-6098C1C2E21E}"/>
              </a:ext>
            </a:extLst>
          </p:cNvPr>
          <p:cNvSpPr txBox="1"/>
          <p:nvPr/>
        </p:nvSpPr>
        <p:spPr>
          <a:xfrm>
            <a:off x="5763491" y="2389228"/>
            <a:ext cx="5223795" cy="3170099"/>
          </a:xfrm>
          <a:prstGeom prst="rect">
            <a:avLst/>
          </a:prstGeom>
          <a:noFill/>
        </p:spPr>
        <p:txBody>
          <a:bodyPr wrap="square" rtlCol="0">
            <a:spAutoFit/>
          </a:bodyPr>
          <a:lstStyle/>
          <a:p>
            <a:r>
              <a:rPr lang="en-US" sz="2000" dirty="0"/>
              <a:t>Edge rewiring creates a Markov chain (some of you will know these from Bayesian modeling)</a:t>
            </a:r>
          </a:p>
          <a:p>
            <a:endParaRPr lang="en-US" sz="2000" dirty="0"/>
          </a:p>
          <a:p>
            <a:pPr marL="800100" lvl="1" indent="-342900">
              <a:buFontTx/>
              <a:buChar char="-"/>
            </a:pPr>
            <a:r>
              <a:rPr lang="en-US" sz="2000" dirty="0"/>
              <a:t>Important to sample in a non-biased way (e.g. if swaps are not permitted repeat the previous step)</a:t>
            </a:r>
          </a:p>
          <a:p>
            <a:pPr marL="342900" indent="-342900">
              <a:buFontTx/>
              <a:buChar char="-"/>
            </a:pPr>
            <a:endParaRPr lang="en-US" sz="2000" dirty="0"/>
          </a:p>
          <a:p>
            <a:pPr marL="800100" lvl="1" indent="-342900">
              <a:buFontTx/>
              <a:buChar char="-"/>
            </a:pPr>
            <a:r>
              <a:rPr lang="en-US" sz="2000" dirty="0"/>
              <a:t>Important to include a burn-in</a:t>
            </a:r>
          </a:p>
          <a:p>
            <a:pPr marL="342900" indent="-342900">
              <a:buFontTx/>
              <a:buChar char="-"/>
            </a:pPr>
            <a:endParaRPr lang="en-US" sz="2000" dirty="0"/>
          </a:p>
          <a:p>
            <a:pPr marL="800100" lvl="1" indent="-342900">
              <a:buFontTx/>
              <a:buChar char="-"/>
            </a:pPr>
            <a:r>
              <a:rPr lang="en-US" sz="2000" dirty="0"/>
              <a:t>Good practice to use multiple chains</a:t>
            </a:r>
            <a:endParaRPr lang="fr-FR" sz="2000" dirty="0"/>
          </a:p>
        </p:txBody>
      </p:sp>
      <p:sp>
        <p:nvSpPr>
          <p:cNvPr id="2" name="TextBox 1">
            <a:extLst>
              <a:ext uri="{FF2B5EF4-FFF2-40B4-BE49-F238E27FC236}">
                <a16:creationId xmlns:a16="http://schemas.microsoft.com/office/drawing/2014/main" id="{78756798-3C50-4BD1-A331-FD0F2C3D3599}"/>
              </a:ext>
            </a:extLst>
          </p:cNvPr>
          <p:cNvSpPr txBox="1"/>
          <p:nvPr/>
        </p:nvSpPr>
        <p:spPr>
          <a:xfrm>
            <a:off x="6848554" y="5987134"/>
            <a:ext cx="5223795" cy="646331"/>
          </a:xfrm>
          <a:prstGeom prst="rect">
            <a:avLst/>
          </a:prstGeom>
          <a:noFill/>
        </p:spPr>
        <p:txBody>
          <a:bodyPr wrap="square" rtlCol="0">
            <a:spAutoFit/>
          </a:bodyPr>
          <a:lstStyle/>
          <a:p>
            <a:pPr algn="r"/>
            <a:r>
              <a:rPr lang="en-US" dirty="0"/>
              <a:t>See more here: </a:t>
            </a:r>
            <a:r>
              <a:rPr lang="en-US" dirty="0">
                <a:hlinkClick r:id="rId3"/>
              </a:rPr>
              <a:t>https://doi.org/10.1111/brv.12775</a:t>
            </a:r>
            <a:r>
              <a:rPr lang="en-US" dirty="0"/>
              <a:t>   </a:t>
            </a:r>
          </a:p>
          <a:p>
            <a:pPr algn="r"/>
            <a:r>
              <a:rPr lang="en-US" dirty="0"/>
              <a:t>and here: </a:t>
            </a:r>
            <a:r>
              <a:rPr lang="en-US" dirty="0">
                <a:hlinkClick r:id="rId4"/>
              </a:rPr>
              <a:t>https://osf.io/xkvcu</a:t>
            </a:r>
            <a:r>
              <a:rPr lang="fr-FR" dirty="0"/>
              <a:t> </a:t>
            </a:r>
            <a:endParaRPr lang="en-US" dirty="0"/>
          </a:p>
        </p:txBody>
      </p:sp>
    </p:spTree>
    <p:extLst>
      <p:ext uri="{BB962C8B-B14F-4D97-AF65-F5344CB8AC3E}">
        <p14:creationId xmlns:p14="http://schemas.microsoft.com/office/powerpoint/2010/main" val="3237216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372822"/>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0">
            <a:extLst>
              <a:ext uri="{FF2B5EF4-FFF2-40B4-BE49-F238E27FC236}">
                <a16:creationId xmlns:a16="http://schemas.microsoft.com/office/drawing/2014/main" id="{EA6077BA-F348-400C-85B7-672A03738BC8}"/>
              </a:ext>
            </a:extLst>
          </p:cNvPr>
          <p:cNvPicPr>
            <a:picLocks noChangeAspect="1"/>
          </p:cNvPicPr>
          <p:nvPr/>
        </p:nvPicPr>
        <p:blipFill rotWithShape="1">
          <a:blip r:embed="rId3"/>
          <a:srcRect t="28788"/>
          <a:stretch/>
        </p:blipFill>
        <p:spPr>
          <a:xfrm>
            <a:off x="6592714" y="2282438"/>
            <a:ext cx="4894611" cy="3976946"/>
          </a:xfrm>
          <a:prstGeom prst="rect">
            <a:avLst/>
          </a:prstGeom>
        </p:spPr>
      </p:pic>
    </p:spTree>
    <p:extLst>
      <p:ext uri="{BB962C8B-B14F-4D97-AF65-F5344CB8AC3E}">
        <p14:creationId xmlns:p14="http://schemas.microsoft.com/office/powerpoint/2010/main" val="21894911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372822"/>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01716890-893F-4D74-BDE4-7E36D8BBFCFD}"/>
              </a:ext>
            </a:extLst>
          </p:cNvPr>
          <p:cNvSpPr txBox="1"/>
          <p:nvPr/>
        </p:nvSpPr>
        <p:spPr>
          <a:xfrm>
            <a:off x="6428121" y="2340998"/>
            <a:ext cx="5223795" cy="2554545"/>
          </a:xfrm>
          <a:prstGeom prst="rect">
            <a:avLst/>
          </a:prstGeom>
          <a:noFill/>
        </p:spPr>
        <p:txBody>
          <a:bodyPr wrap="square" rtlCol="0">
            <a:spAutoFit/>
          </a:bodyPr>
          <a:lstStyle/>
          <a:p>
            <a:r>
              <a:rPr lang="en-US" sz="2000" dirty="0" err="1"/>
              <a:t>Datastream</a:t>
            </a:r>
            <a:r>
              <a:rPr lang="en-US" sz="2000" dirty="0"/>
              <a:t> permutations are useful for</a:t>
            </a:r>
          </a:p>
          <a:p>
            <a:endParaRPr lang="en-US" sz="2000" dirty="0"/>
          </a:p>
          <a:p>
            <a:pPr marL="800100" lvl="1" indent="-342900">
              <a:buFontTx/>
              <a:buChar char="-"/>
            </a:pPr>
            <a:r>
              <a:rPr lang="en-US" sz="2000" dirty="0"/>
              <a:t>Asking to what extent social structure differs from a null hypothesis based on movement or group size distributions</a:t>
            </a:r>
          </a:p>
          <a:p>
            <a:pPr marL="342900" indent="-342900">
              <a:buFontTx/>
              <a:buChar char="-"/>
            </a:pPr>
            <a:endParaRPr lang="en-US" sz="2000" dirty="0"/>
          </a:p>
          <a:p>
            <a:pPr marL="800100" lvl="1" indent="-342900">
              <a:buFontTx/>
              <a:buChar char="-"/>
            </a:pPr>
            <a:r>
              <a:rPr lang="en-US" sz="2000" dirty="0"/>
              <a:t>Dealing with sampling constraints</a:t>
            </a:r>
          </a:p>
          <a:p>
            <a:pPr marL="342900" indent="-342900">
              <a:buFontTx/>
              <a:buChar char="-"/>
            </a:pPr>
            <a:endParaRPr lang="en-US" sz="2000" dirty="0"/>
          </a:p>
        </p:txBody>
      </p:sp>
    </p:spTree>
    <p:extLst>
      <p:ext uri="{BB962C8B-B14F-4D97-AF65-F5344CB8AC3E}">
        <p14:creationId xmlns:p14="http://schemas.microsoft.com/office/powerpoint/2010/main" val="3217326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sp>
        <p:nvSpPr>
          <p:cNvPr id="10" name="Rectangle 9">
            <a:extLst>
              <a:ext uri="{FF2B5EF4-FFF2-40B4-BE49-F238E27FC236}">
                <a16:creationId xmlns:a16="http://schemas.microsoft.com/office/drawing/2014/main" id="{3B311A25-4458-43C0-A6F1-35E0A817881A}"/>
              </a:ext>
            </a:extLst>
          </p:cNvPr>
          <p:cNvSpPr/>
          <p:nvPr/>
        </p:nvSpPr>
        <p:spPr>
          <a:xfrm>
            <a:off x="704675" y="2172749"/>
            <a:ext cx="4186107" cy="175329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FB708B7-E2E5-44CB-AF86-DF1F0F0DD850}"/>
              </a:ext>
            </a:extLst>
          </p:cNvPr>
          <p:cNvSpPr/>
          <p:nvPr/>
        </p:nvSpPr>
        <p:spPr>
          <a:xfrm>
            <a:off x="1065402" y="4372822"/>
            <a:ext cx="5030598" cy="65182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10">
            <a:extLst>
              <a:ext uri="{FF2B5EF4-FFF2-40B4-BE49-F238E27FC236}">
                <a16:creationId xmlns:a16="http://schemas.microsoft.com/office/drawing/2014/main" id="{EA6077BA-F348-400C-85B7-672A03738BC8}"/>
              </a:ext>
            </a:extLst>
          </p:cNvPr>
          <p:cNvPicPr>
            <a:picLocks noChangeAspect="1"/>
          </p:cNvPicPr>
          <p:nvPr/>
        </p:nvPicPr>
        <p:blipFill rotWithShape="1">
          <a:blip r:embed="rId3"/>
          <a:srcRect t="28788"/>
          <a:stretch/>
        </p:blipFill>
        <p:spPr>
          <a:xfrm>
            <a:off x="6592714" y="2282438"/>
            <a:ext cx="4894611" cy="3976946"/>
          </a:xfrm>
          <a:prstGeom prst="rect">
            <a:avLst/>
          </a:prstGeom>
        </p:spPr>
      </p:pic>
      <p:sp>
        <p:nvSpPr>
          <p:cNvPr id="2" name="TextBox 1">
            <a:extLst>
              <a:ext uri="{FF2B5EF4-FFF2-40B4-BE49-F238E27FC236}">
                <a16:creationId xmlns:a16="http://schemas.microsoft.com/office/drawing/2014/main" id="{C2378B25-1E57-4E8A-AF2A-322129BB48CD}"/>
              </a:ext>
            </a:extLst>
          </p:cNvPr>
          <p:cNvSpPr txBox="1"/>
          <p:nvPr/>
        </p:nvSpPr>
        <p:spPr>
          <a:xfrm rot="20610208">
            <a:off x="336236" y="2879606"/>
            <a:ext cx="11259127" cy="2092881"/>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a:r>
              <a:rPr lang="en-US" sz="2600" b="1" dirty="0">
                <a:solidFill>
                  <a:schemeClr val="bg1"/>
                </a:solidFill>
              </a:rPr>
              <a:t>Be very careful when using </a:t>
            </a:r>
            <a:r>
              <a:rPr lang="en-US" sz="2600" b="1" dirty="0" err="1">
                <a:solidFill>
                  <a:schemeClr val="bg1"/>
                </a:solidFill>
              </a:rPr>
              <a:t>datastream</a:t>
            </a:r>
            <a:r>
              <a:rPr lang="en-US" sz="2600" b="1" dirty="0">
                <a:solidFill>
                  <a:schemeClr val="bg1"/>
                </a:solidFill>
              </a:rPr>
              <a:t> permutations</a:t>
            </a:r>
          </a:p>
          <a:p>
            <a:pPr algn="ctr"/>
            <a:endParaRPr lang="en-US" sz="2600" b="1" dirty="0">
              <a:solidFill>
                <a:schemeClr val="bg1"/>
              </a:solidFill>
            </a:endParaRPr>
          </a:p>
          <a:p>
            <a:pPr algn="ctr"/>
            <a:r>
              <a:rPr lang="en-US" sz="2600" dirty="0">
                <a:solidFill>
                  <a:schemeClr val="bg1"/>
                </a:solidFill>
              </a:rPr>
              <a:t>They are swaps on the underlying bipartite network and it is easy to make unanticipated changes to the social network which may mean you don’t keep features you think you are </a:t>
            </a:r>
            <a:endParaRPr lang="fr-FR" sz="2600" dirty="0">
              <a:solidFill>
                <a:schemeClr val="bg1"/>
              </a:solidFill>
            </a:endParaRPr>
          </a:p>
        </p:txBody>
      </p:sp>
    </p:spTree>
    <p:extLst>
      <p:ext uri="{BB962C8B-B14F-4D97-AF65-F5344CB8AC3E}">
        <p14:creationId xmlns:p14="http://schemas.microsoft.com/office/powerpoint/2010/main" val="3682213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2" y="1577124"/>
            <a:ext cx="8212035" cy="461665"/>
          </a:xfrm>
          <a:prstGeom prst="rect">
            <a:avLst/>
          </a:prstGeom>
          <a:noFill/>
        </p:spPr>
        <p:txBody>
          <a:bodyPr wrap="square" rtlCol="0">
            <a:spAutoFit/>
          </a:bodyPr>
          <a:lstStyle/>
          <a:p>
            <a:r>
              <a:rPr lang="en-US" sz="2400" dirty="0"/>
              <a:t>b) An </a:t>
            </a:r>
            <a:r>
              <a:rPr lang="en-US" sz="2400" b="1" i="1" dirty="0">
                <a:solidFill>
                  <a:srgbClr val="FFC000"/>
                </a:solidFill>
              </a:rPr>
              <a:t>INCIDENCE MATRIX </a:t>
            </a:r>
            <a:r>
              <a:rPr lang="en-US" sz="2400" dirty="0"/>
              <a:t>or</a:t>
            </a:r>
            <a:r>
              <a:rPr lang="en-US" sz="2400" dirty="0">
                <a:solidFill>
                  <a:srgbClr val="FFC000"/>
                </a:solidFill>
              </a:rPr>
              <a:t> </a:t>
            </a:r>
            <a:r>
              <a:rPr lang="en-US" sz="2400" b="1" i="1" dirty="0">
                <a:solidFill>
                  <a:srgbClr val="FFC000"/>
                </a:solidFill>
              </a:rPr>
              <a:t>GROUP-BY-INDIVIDUAL MATRIX</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5" name="Table 5">
            <a:extLst>
              <a:ext uri="{FF2B5EF4-FFF2-40B4-BE49-F238E27FC236}">
                <a16:creationId xmlns:a16="http://schemas.microsoft.com/office/drawing/2014/main" id="{90FBA8CD-2F6F-4626-8AE2-D973386FAE4E}"/>
              </a:ext>
            </a:extLst>
          </p:cNvPr>
          <p:cNvGraphicFramePr>
            <a:graphicFrameLocks noGrp="1"/>
          </p:cNvGraphicFramePr>
          <p:nvPr>
            <p:extLst>
              <p:ext uri="{D42A27DB-BD31-4B8C-83A1-F6EECF244321}">
                <p14:modId xmlns:p14="http://schemas.microsoft.com/office/powerpoint/2010/main" val="3330872493"/>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extLst>
                  <a:ext uri="{0D108BD9-81ED-4DB2-BD59-A6C34878D82A}">
                    <a16:rowId xmlns:a16="http://schemas.microsoft.com/office/drawing/2014/main" val="2316122829"/>
                  </a:ext>
                </a:extLst>
              </a:tr>
            </a:tbl>
          </a:graphicData>
        </a:graphic>
      </p:graphicFrame>
      <p:graphicFrame>
        <p:nvGraphicFramePr>
          <p:cNvPr id="6" name="Table 5">
            <a:extLst>
              <a:ext uri="{FF2B5EF4-FFF2-40B4-BE49-F238E27FC236}">
                <a16:creationId xmlns:a16="http://schemas.microsoft.com/office/drawing/2014/main" id="{BFE625C3-6B3B-4901-85A1-EC46554B1B5E}"/>
              </a:ext>
            </a:extLst>
          </p:cNvPr>
          <p:cNvGraphicFramePr>
            <a:graphicFrameLocks noGrp="1"/>
          </p:cNvGraphicFramePr>
          <p:nvPr>
            <p:extLst>
              <p:ext uri="{D42A27DB-BD31-4B8C-83A1-F6EECF244321}">
                <p14:modId xmlns:p14="http://schemas.microsoft.com/office/powerpoint/2010/main" val="2246076677"/>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Groups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38" name="Rectangle 37">
            <a:extLst>
              <a:ext uri="{FF2B5EF4-FFF2-40B4-BE49-F238E27FC236}">
                <a16:creationId xmlns:a16="http://schemas.microsoft.com/office/drawing/2014/main" id="{3F757D94-26A1-4FCC-A2ED-3279D779E12E}"/>
              </a:ext>
            </a:extLst>
          </p:cNvPr>
          <p:cNvSpPr/>
          <p:nvPr/>
        </p:nvSpPr>
        <p:spPr>
          <a:xfrm>
            <a:off x="1638584" y="3082431"/>
            <a:ext cx="3657600" cy="102775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17755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Permutations have a place in animal social network analysis but are not the universal tool they have sometimes previously been treated as</a:t>
            </a:r>
          </a:p>
        </p:txBody>
      </p:sp>
      <p:sp>
        <p:nvSpPr>
          <p:cNvPr id="9" name="TextBox 8">
            <a:extLst>
              <a:ext uri="{FF2B5EF4-FFF2-40B4-BE49-F238E27FC236}">
                <a16:creationId xmlns:a16="http://schemas.microsoft.com/office/drawing/2014/main" id="{3BC92E39-EC00-4E6A-9B99-CA441268C36C}"/>
              </a:ext>
            </a:extLst>
          </p:cNvPr>
          <p:cNvSpPr txBox="1"/>
          <p:nvPr/>
        </p:nvSpPr>
        <p:spPr>
          <a:xfrm>
            <a:off x="982026" y="1696405"/>
            <a:ext cx="11090323" cy="400110"/>
          </a:xfrm>
          <a:prstGeom prst="rect">
            <a:avLst/>
          </a:prstGeom>
          <a:noFill/>
        </p:spPr>
        <p:txBody>
          <a:bodyPr wrap="square">
            <a:spAutoFit/>
          </a:bodyPr>
          <a:lstStyle/>
          <a:p>
            <a:r>
              <a:rPr lang="en-US" sz="2000" b="1" dirty="0"/>
              <a:t>How can I generate a reference distribution with permutations?</a:t>
            </a:r>
          </a:p>
        </p:txBody>
      </p:sp>
      <p:sp>
        <p:nvSpPr>
          <p:cNvPr id="14" name="TextBox 13">
            <a:extLst>
              <a:ext uri="{FF2B5EF4-FFF2-40B4-BE49-F238E27FC236}">
                <a16:creationId xmlns:a16="http://schemas.microsoft.com/office/drawing/2014/main" id="{D4ECDC25-C297-49C9-9C99-43D850A557B3}"/>
              </a:ext>
            </a:extLst>
          </p:cNvPr>
          <p:cNvSpPr txBox="1"/>
          <p:nvPr/>
        </p:nvSpPr>
        <p:spPr>
          <a:xfrm>
            <a:off x="1065402" y="2315361"/>
            <a:ext cx="9840286" cy="3139321"/>
          </a:xfrm>
          <a:prstGeom prst="rect">
            <a:avLst/>
          </a:prstGeom>
          <a:noFill/>
        </p:spPr>
        <p:txBody>
          <a:bodyPr wrap="square" rtlCol="0">
            <a:spAutoFit/>
          </a:bodyPr>
          <a:lstStyle/>
          <a:p>
            <a:pPr marL="342900" indent="-342900">
              <a:buAutoNum type="arabicPeriod"/>
            </a:pPr>
            <a:r>
              <a:rPr lang="en-US" b="1" dirty="0"/>
              <a:t>Feature swaps</a:t>
            </a:r>
          </a:p>
          <a:p>
            <a:pPr marL="342900" indent="-342900">
              <a:buAutoNum type="arabicPeriod"/>
            </a:pPr>
            <a:endParaRPr lang="en-US" dirty="0"/>
          </a:p>
          <a:p>
            <a:pPr marL="800100" lvl="1" indent="-342900">
              <a:buFont typeface="+mj-lt"/>
              <a:buAutoNum type="alphaUcPeriod"/>
            </a:pPr>
            <a:r>
              <a:rPr lang="en-US" dirty="0"/>
              <a:t>Node features</a:t>
            </a:r>
          </a:p>
          <a:p>
            <a:pPr marL="800100" lvl="1" indent="-342900">
              <a:buFont typeface="+mj-lt"/>
              <a:buAutoNum type="alphaUcPeriod"/>
            </a:pPr>
            <a:endParaRPr lang="en-US" dirty="0"/>
          </a:p>
          <a:p>
            <a:pPr marL="800100" lvl="1" indent="-342900">
              <a:buFont typeface="+mj-lt"/>
              <a:buAutoNum type="alphaUcPeriod"/>
            </a:pPr>
            <a:r>
              <a:rPr lang="en-US" dirty="0"/>
              <a:t>Edge features</a:t>
            </a:r>
          </a:p>
          <a:p>
            <a:pPr marL="342900" indent="-342900">
              <a:buAutoNum type="arabicPeriod"/>
            </a:pPr>
            <a:endParaRPr lang="en-US" dirty="0"/>
          </a:p>
          <a:p>
            <a:pPr marL="342900" indent="-342900">
              <a:buAutoNum type="arabicPeriod"/>
            </a:pPr>
            <a:r>
              <a:rPr lang="en-US" b="1" dirty="0"/>
              <a:t>Edge rewiring</a:t>
            </a:r>
          </a:p>
          <a:p>
            <a:pPr marL="342900" indent="-342900">
              <a:buAutoNum type="arabicPeriod"/>
            </a:pPr>
            <a:endParaRPr lang="en-US" dirty="0"/>
          </a:p>
          <a:p>
            <a:pPr marL="800100" lvl="1" indent="-342900">
              <a:buFont typeface="+mj-lt"/>
              <a:buAutoNum type="alphaUcPeriod"/>
            </a:pPr>
            <a:r>
              <a:rPr lang="en-US" dirty="0"/>
              <a:t>In the social network</a:t>
            </a:r>
          </a:p>
          <a:p>
            <a:pPr marL="800100" lvl="1" indent="-342900">
              <a:buFont typeface="+mj-lt"/>
              <a:buAutoNum type="alphaUcPeriod"/>
            </a:pPr>
            <a:endParaRPr lang="en-US" dirty="0"/>
          </a:p>
          <a:p>
            <a:pPr marL="800100" lvl="1" indent="-342900">
              <a:buFont typeface="+mj-lt"/>
              <a:buAutoNum type="alphaUcPeriod"/>
            </a:pPr>
            <a:r>
              <a:rPr lang="en-US" dirty="0"/>
              <a:t>In the </a:t>
            </a:r>
            <a:r>
              <a:rPr lang="en-US" b="1" i="1" dirty="0" err="1"/>
              <a:t>datastream</a:t>
            </a:r>
            <a:r>
              <a:rPr lang="en-US" dirty="0"/>
              <a:t> (or bipartite network)</a:t>
            </a:r>
          </a:p>
        </p:txBody>
      </p:sp>
      <p:pic>
        <p:nvPicPr>
          <p:cNvPr id="7" name="Picture 6">
            <a:extLst>
              <a:ext uri="{FF2B5EF4-FFF2-40B4-BE49-F238E27FC236}">
                <a16:creationId xmlns:a16="http://schemas.microsoft.com/office/drawing/2014/main" id="{18761816-F766-4041-BAC0-57D825F3E9DC}"/>
              </a:ext>
            </a:extLst>
          </p:cNvPr>
          <p:cNvPicPr>
            <a:picLocks noChangeAspect="1"/>
          </p:cNvPicPr>
          <p:nvPr/>
        </p:nvPicPr>
        <p:blipFill>
          <a:blip r:embed="rId3"/>
          <a:stretch>
            <a:fillRect/>
          </a:stretch>
        </p:blipFill>
        <p:spPr>
          <a:xfrm>
            <a:off x="8229601" y="1696405"/>
            <a:ext cx="3355676" cy="3828751"/>
          </a:xfrm>
          <a:prstGeom prst="rect">
            <a:avLst/>
          </a:prstGeom>
        </p:spPr>
      </p:pic>
    </p:spTree>
    <p:extLst>
      <p:ext uri="{BB962C8B-B14F-4D97-AF65-F5344CB8AC3E}">
        <p14:creationId xmlns:p14="http://schemas.microsoft.com/office/powerpoint/2010/main" val="36504005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2.    Is my network important? Comparing networks to reference models</a:t>
            </a:r>
          </a:p>
        </p:txBody>
      </p:sp>
      <p:sp>
        <p:nvSpPr>
          <p:cNvPr id="37" name="TextBox 36">
            <a:extLst>
              <a:ext uri="{FF2B5EF4-FFF2-40B4-BE49-F238E27FC236}">
                <a16:creationId xmlns:a16="http://schemas.microsoft.com/office/drawing/2014/main" id="{131F2F24-41D6-4A5E-B1A1-FB1C00F5A4FD}"/>
              </a:ext>
            </a:extLst>
          </p:cNvPr>
          <p:cNvSpPr txBox="1"/>
          <p:nvPr/>
        </p:nvSpPr>
        <p:spPr>
          <a:xfrm>
            <a:off x="792523" y="5830513"/>
            <a:ext cx="11090323" cy="707886"/>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i="1" dirty="0"/>
              <a:t>Permutations have a place in animal social network analysis but are not the universal tool they have sometimes previously been treated as</a:t>
            </a:r>
          </a:p>
        </p:txBody>
      </p:sp>
      <p:sp>
        <p:nvSpPr>
          <p:cNvPr id="10" name="TextBox 9">
            <a:extLst>
              <a:ext uri="{FF2B5EF4-FFF2-40B4-BE49-F238E27FC236}">
                <a16:creationId xmlns:a16="http://schemas.microsoft.com/office/drawing/2014/main" id="{F44C3008-5A4B-40A5-A070-3EABABBDBBBA}"/>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3 and work through the section SESSION 3: PART 2 </a:t>
            </a:r>
          </a:p>
        </p:txBody>
      </p:sp>
      <p:sp>
        <p:nvSpPr>
          <p:cNvPr id="11" name="TextBox 10">
            <a:extLst>
              <a:ext uri="{FF2B5EF4-FFF2-40B4-BE49-F238E27FC236}">
                <a16:creationId xmlns:a16="http://schemas.microsoft.com/office/drawing/2014/main" id="{89B14CF8-5250-4616-B19E-0D2BC285ED04}"/>
              </a:ext>
            </a:extLst>
          </p:cNvPr>
          <p:cNvSpPr txBox="1"/>
          <p:nvPr/>
        </p:nvSpPr>
        <p:spPr>
          <a:xfrm>
            <a:off x="1510344" y="3110765"/>
            <a:ext cx="8851554" cy="1569660"/>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There will be sub-sections on:</a:t>
            </a:r>
          </a:p>
          <a:p>
            <a:pPr marL="457200" indent="-457200" algn="ctr">
              <a:buAutoNum type="alphaLcParenR"/>
            </a:pPr>
            <a:r>
              <a:rPr lang="en-US" sz="2200" dirty="0">
                <a:solidFill>
                  <a:srgbClr val="002060"/>
                </a:solidFill>
              </a:rPr>
              <a:t>Node feature swaps</a:t>
            </a:r>
          </a:p>
          <a:p>
            <a:pPr marL="457200" indent="-457200" algn="ctr">
              <a:buAutoNum type="alphaLcParenR"/>
            </a:pPr>
            <a:r>
              <a:rPr lang="en-US" sz="2200" dirty="0">
                <a:solidFill>
                  <a:srgbClr val="002060"/>
                </a:solidFill>
              </a:rPr>
              <a:t>Edge feature swaps</a:t>
            </a:r>
          </a:p>
          <a:p>
            <a:pPr marL="457200" indent="-457200" algn="ctr">
              <a:buAutoNum type="alphaLcParenR"/>
            </a:pPr>
            <a:r>
              <a:rPr lang="en-US" sz="2200" dirty="0">
                <a:solidFill>
                  <a:srgbClr val="002060"/>
                </a:solidFill>
              </a:rPr>
              <a:t>Edge rewiring</a:t>
            </a:r>
          </a:p>
        </p:txBody>
      </p:sp>
    </p:spTree>
    <p:extLst>
      <p:ext uri="{BB962C8B-B14F-4D97-AF65-F5344CB8AC3E}">
        <p14:creationId xmlns:p14="http://schemas.microsoft.com/office/powerpoint/2010/main" val="500792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Tree>
    <p:extLst>
      <p:ext uri="{BB962C8B-B14F-4D97-AF65-F5344CB8AC3E}">
        <p14:creationId xmlns:p14="http://schemas.microsoft.com/office/powerpoint/2010/main" val="15589148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6" name="Arc 5">
            <a:extLst>
              <a:ext uri="{FF2B5EF4-FFF2-40B4-BE49-F238E27FC236}">
                <a16:creationId xmlns:a16="http://schemas.microsoft.com/office/drawing/2014/main" id="{716B641B-6EB5-49C7-B2B3-DEF7A21FAF34}"/>
              </a:ext>
            </a:extLst>
          </p:cNvPr>
          <p:cNvSpPr/>
          <p:nvPr/>
        </p:nvSpPr>
        <p:spPr>
          <a:xfrm rot="5400000">
            <a:off x="2768368" y="2452828"/>
            <a:ext cx="1174459" cy="1221549"/>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a:extLst>
              <a:ext uri="{FF2B5EF4-FFF2-40B4-BE49-F238E27FC236}">
                <a16:creationId xmlns:a16="http://schemas.microsoft.com/office/drawing/2014/main" id="{0D164ACD-D808-4FD0-853A-4F589FA51AF2}"/>
              </a:ext>
            </a:extLst>
          </p:cNvPr>
          <p:cNvSpPr/>
          <p:nvPr/>
        </p:nvSpPr>
        <p:spPr>
          <a:xfrm rot="16200000" flipH="1">
            <a:off x="5844995"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E4149074-F3E7-4387-B360-F195098E6F83}"/>
              </a:ext>
            </a:extLst>
          </p:cNvPr>
          <p:cNvSpPr txBox="1"/>
          <p:nvPr/>
        </p:nvSpPr>
        <p:spPr>
          <a:xfrm>
            <a:off x="613465" y="3193624"/>
            <a:ext cx="3027357" cy="1323439"/>
          </a:xfrm>
          <a:prstGeom prst="rect">
            <a:avLst/>
          </a:prstGeom>
          <a:noFill/>
        </p:spPr>
        <p:txBody>
          <a:bodyPr wrap="square" rtlCol="0">
            <a:spAutoFit/>
          </a:bodyPr>
          <a:lstStyle/>
          <a:p>
            <a:r>
              <a:rPr lang="en-US" sz="1600" dirty="0">
                <a:solidFill>
                  <a:srgbClr val="FF0000"/>
                </a:solidFill>
              </a:rPr>
              <a:t>Individuals that are more socially integrated (have more friends which share friends) can spend more time feeding and so are in better body condition</a:t>
            </a:r>
            <a:endParaRPr lang="fr-FR" sz="1600" dirty="0">
              <a:solidFill>
                <a:srgbClr val="FF0000"/>
              </a:solidFill>
            </a:endParaRPr>
          </a:p>
        </p:txBody>
      </p:sp>
      <p:sp>
        <p:nvSpPr>
          <p:cNvPr id="13" name="TextBox 12">
            <a:extLst>
              <a:ext uri="{FF2B5EF4-FFF2-40B4-BE49-F238E27FC236}">
                <a16:creationId xmlns:a16="http://schemas.microsoft.com/office/drawing/2014/main" id="{17EC0146-62AA-450F-A3CD-06C9AF9A9F4A}"/>
              </a:ext>
            </a:extLst>
          </p:cNvPr>
          <p:cNvSpPr txBox="1"/>
          <p:nvPr/>
        </p:nvSpPr>
        <p:spPr>
          <a:xfrm>
            <a:off x="6453604" y="3193624"/>
            <a:ext cx="3027357" cy="1323439"/>
          </a:xfrm>
          <a:prstGeom prst="rect">
            <a:avLst/>
          </a:prstGeom>
          <a:noFill/>
        </p:spPr>
        <p:txBody>
          <a:bodyPr wrap="square" rtlCol="0">
            <a:spAutoFit/>
          </a:bodyPr>
          <a:lstStyle/>
          <a:p>
            <a:r>
              <a:rPr lang="en-US" sz="1600" dirty="0">
                <a:solidFill>
                  <a:srgbClr val="0070C0"/>
                </a:solidFill>
              </a:rPr>
              <a:t>Individuals with higher closeness have more access to social information on the best foraging areas and so are in better body condition</a:t>
            </a:r>
            <a:endParaRPr lang="fr-FR" sz="1600" dirty="0">
              <a:solidFill>
                <a:srgbClr val="0070C0"/>
              </a:solidFill>
            </a:endParaRPr>
          </a:p>
        </p:txBody>
      </p:sp>
    </p:spTree>
    <p:extLst>
      <p:ext uri="{BB962C8B-B14F-4D97-AF65-F5344CB8AC3E}">
        <p14:creationId xmlns:p14="http://schemas.microsoft.com/office/powerpoint/2010/main" val="42498054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6" name="Arc 5">
            <a:extLst>
              <a:ext uri="{FF2B5EF4-FFF2-40B4-BE49-F238E27FC236}">
                <a16:creationId xmlns:a16="http://schemas.microsoft.com/office/drawing/2014/main" id="{716B641B-6EB5-49C7-B2B3-DEF7A21FAF34}"/>
              </a:ext>
            </a:extLst>
          </p:cNvPr>
          <p:cNvSpPr/>
          <p:nvPr/>
        </p:nvSpPr>
        <p:spPr>
          <a:xfrm rot="5400000">
            <a:off x="2768368" y="2452828"/>
            <a:ext cx="1174459" cy="1221549"/>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rc 9">
            <a:extLst>
              <a:ext uri="{FF2B5EF4-FFF2-40B4-BE49-F238E27FC236}">
                <a16:creationId xmlns:a16="http://schemas.microsoft.com/office/drawing/2014/main" id="{0D164ACD-D808-4FD0-853A-4F589FA51AF2}"/>
              </a:ext>
            </a:extLst>
          </p:cNvPr>
          <p:cNvSpPr/>
          <p:nvPr/>
        </p:nvSpPr>
        <p:spPr>
          <a:xfrm rot="16200000" flipH="1">
            <a:off x="5844995"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E4149074-F3E7-4387-B360-F195098E6F83}"/>
              </a:ext>
            </a:extLst>
          </p:cNvPr>
          <p:cNvSpPr txBox="1"/>
          <p:nvPr/>
        </p:nvSpPr>
        <p:spPr>
          <a:xfrm>
            <a:off x="613465" y="3193624"/>
            <a:ext cx="3027357" cy="1323439"/>
          </a:xfrm>
          <a:prstGeom prst="rect">
            <a:avLst/>
          </a:prstGeom>
          <a:noFill/>
        </p:spPr>
        <p:txBody>
          <a:bodyPr wrap="square" rtlCol="0">
            <a:spAutoFit/>
          </a:bodyPr>
          <a:lstStyle/>
          <a:p>
            <a:r>
              <a:rPr lang="en-US" sz="1600" dirty="0">
                <a:solidFill>
                  <a:srgbClr val="FF0000"/>
                </a:solidFill>
              </a:rPr>
              <a:t>Individuals that are more socially integrated (have more friends which share friends) can spend more time feeding and so are in better body condition</a:t>
            </a:r>
            <a:endParaRPr lang="fr-FR" sz="1600" dirty="0">
              <a:solidFill>
                <a:srgbClr val="FF0000"/>
              </a:solidFill>
            </a:endParaRPr>
          </a:p>
        </p:txBody>
      </p:sp>
      <p:sp>
        <p:nvSpPr>
          <p:cNvPr id="13" name="TextBox 12">
            <a:extLst>
              <a:ext uri="{FF2B5EF4-FFF2-40B4-BE49-F238E27FC236}">
                <a16:creationId xmlns:a16="http://schemas.microsoft.com/office/drawing/2014/main" id="{17EC0146-62AA-450F-A3CD-06C9AF9A9F4A}"/>
              </a:ext>
            </a:extLst>
          </p:cNvPr>
          <p:cNvSpPr txBox="1"/>
          <p:nvPr/>
        </p:nvSpPr>
        <p:spPr>
          <a:xfrm>
            <a:off x="6453604" y="3193624"/>
            <a:ext cx="3027357" cy="1323439"/>
          </a:xfrm>
          <a:prstGeom prst="rect">
            <a:avLst/>
          </a:prstGeom>
          <a:noFill/>
        </p:spPr>
        <p:txBody>
          <a:bodyPr wrap="square" rtlCol="0">
            <a:spAutoFit/>
          </a:bodyPr>
          <a:lstStyle/>
          <a:p>
            <a:r>
              <a:rPr lang="en-US" sz="1600" dirty="0">
                <a:solidFill>
                  <a:srgbClr val="0070C0"/>
                </a:solidFill>
              </a:rPr>
              <a:t>Individuals with higher closeness have more access to social information on the best foraging areas and so are in better body condition</a:t>
            </a:r>
            <a:endParaRPr lang="fr-FR" sz="1600" dirty="0">
              <a:solidFill>
                <a:srgbClr val="0070C0"/>
              </a:solidFill>
            </a:endParaRP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4856039"/>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Tree>
    <p:extLst>
      <p:ext uri="{BB962C8B-B14F-4D97-AF65-F5344CB8AC3E}">
        <p14:creationId xmlns:p14="http://schemas.microsoft.com/office/powerpoint/2010/main" val="30050043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144655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Sampling constraints</a:t>
            </a:r>
          </a:p>
          <a:p>
            <a:endParaRPr lang="en-US" sz="2400" b="1" dirty="0"/>
          </a:p>
          <a:p>
            <a:pPr marL="342900" indent="-342900">
              <a:buFontTx/>
              <a:buChar char="-"/>
            </a:pPr>
            <a:r>
              <a:rPr lang="en-US" sz="2000" dirty="0"/>
              <a:t>Using association indices or binomial edge weights</a:t>
            </a:r>
          </a:p>
        </p:txBody>
      </p:sp>
    </p:spTree>
    <p:extLst>
      <p:ext uri="{BB962C8B-B14F-4D97-AF65-F5344CB8AC3E}">
        <p14:creationId xmlns:p14="http://schemas.microsoft.com/office/powerpoint/2010/main" val="7079467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2677656"/>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Sampling constraints</a:t>
            </a:r>
          </a:p>
          <a:p>
            <a:endParaRPr lang="en-US" sz="2400" b="1" dirty="0"/>
          </a:p>
          <a:p>
            <a:pPr marL="342900" indent="-342900">
              <a:buFontTx/>
              <a:buChar char="-"/>
            </a:pPr>
            <a:r>
              <a:rPr lang="en-US" sz="2000" dirty="0"/>
              <a:t>Using association indices or binomial edge weights</a:t>
            </a:r>
          </a:p>
          <a:p>
            <a:pPr marL="342900" indent="-342900">
              <a:buFontTx/>
              <a:buChar char="-"/>
            </a:pPr>
            <a:endParaRPr lang="en-US" sz="2000" dirty="0"/>
          </a:p>
          <a:p>
            <a:pPr marL="342900" indent="-342900">
              <a:buFontTx/>
              <a:buChar char="-"/>
            </a:pPr>
            <a:r>
              <a:rPr lang="en-US" sz="2000" dirty="0"/>
              <a:t>Controlling for numbers of observations or duration of time monitored</a:t>
            </a:r>
          </a:p>
        </p:txBody>
      </p:sp>
    </p:spTree>
    <p:extLst>
      <p:ext uri="{BB962C8B-B14F-4D97-AF65-F5344CB8AC3E}">
        <p14:creationId xmlns:p14="http://schemas.microsoft.com/office/powerpoint/2010/main" val="38255574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403187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Sampling constraints</a:t>
            </a:r>
          </a:p>
          <a:p>
            <a:endParaRPr lang="en-US" sz="2400" b="1" dirty="0"/>
          </a:p>
          <a:p>
            <a:pPr marL="342900" indent="-342900">
              <a:buFontTx/>
              <a:buChar char="-"/>
            </a:pPr>
            <a:r>
              <a:rPr lang="en-US" sz="2000" dirty="0"/>
              <a:t>Using association indices or binomial edge weights</a:t>
            </a:r>
          </a:p>
          <a:p>
            <a:pPr marL="342900" indent="-342900">
              <a:buFontTx/>
              <a:buChar char="-"/>
            </a:pPr>
            <a:endParaRPr lang="en-US" sz="2000" dirty="0"/>
          </a:p>
          <a:p>
            <a:pPr marL="342900" indent="-342900">
              <a:buFontTx/>
              <a:buChar char="-"/>
            </a:pPr>
            <a:r>
              <a:rPr lang="en-US" sz="2000" dirty="0"/>
              <a:t>Controlling for numbers of observations or duration of time monitored</a:t>
            </a:r>
          </a:p>
          <a:p>
            <a:pPr marL="342900" indent="-342900">
              <a:buFontTx/>
              <a:buChar char="-"/>
            </a:pPr>
            <a:endParaRPr lang="en-US" sz="2000" dirty="0"/>
          </a:p>
          <a:p>
            <a:pPr marL="342900" indent="-342900">
              <a:buFontTx/>
              <a:buChar char="-"/>
            </a:pPr>
            <a:r>
              <a:rPr lang="en-US" sz="2000" dirty="0"/>
              <a:t>Propagating uncertainty in edge weights - </a:t>
            </a:r>
            <a:r>
              <a:rPr lang="en-US" sz="1400" dirty="0">
                <a:hlinkClick r:id="rId3"/>
              </a:rPr>
              <a:t>https://www.biorxiv.org/content/10.1101/2021.12.20.473541v2</a:t>
            </a:r>
            <a:r>
              <a:rPr lang="en-US" sz="1400" dirty="0"/>
              <a:t> </a:t>
            </a:r>
          </a:p>
        </p:txBody>
      </p:sp>
    </p:spTree>
    <p:extLst>
      <p:ext uri="{BB962C8B-B14F-4D97-AF65-F5344CB8AC3E}">
        <p14:creationId xmlns:p14="http://schemas.microsoft.com/office/powerpoint/2010/main" val="21216843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193899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Covariance</a:t>
            </a:r>
          </a:p>
          <a:p>
            <a:endParaRPr lang="en-US" sz="2400" b="1" dirty="0"/>
          </a:p>
          <a:p>
            <a:pPr marL="342900" indent="-342900">
              <a:buFontTx/>
              <a:buChar char="-"/>
            </a:pPr>
            <a:r>
              <a:rPr lang="en-US" sz="2000" dirty="0"/>
              <a:t>Using animal models or spatial regression models (e.g. SAR, CAR)</a:t>
            </a:r>
          </a:p>
          <a:p>
            <a:pPr marL="800100" lvl="1" indent="-342900">
              <a:buFontTx/>
              <a:buChar char="-"/>
            </a:pPr>
            <a:r>
              <a:rPr lang="en-US" sz="1600" dirty="0"/>
              <a:t>Established approaches</a:t>
            </a:r>
          </a:p>
          <a:p>
            <a:pPr marL="800100" lvl="1" indent="-342900">
              <a:buFontTx/>
              <a:buChar char="-"/>
            </a:pPr>
            <a:r>
              <a:rPr lang="en-US" sz="1600" dirty="0"/>
              <a:t>Efficient estimation</a:t>
            </a:r>
          </a:p>
        </p:txBody>
      </p:sp>
    </p:spTree>
    <p:extLst>
      <p:ext uri="{BB962C8B-B14F-4D97-AF65-F5344CB8AC3E}">
        <p14:creationId xmlns:p14="http://schemas.microsoft.com/office/powerpoint/2010/main" val="253580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12" name="TextBox 11">
            <a:extLst>
              <a:ext uri="{FF2B5EF4-FFF2-40B4-BE49-F238E27FC236}">
                <a16:creationId xmlns:a16="http://schemas.microsoft.com/office/drawing/2014/main" id="{87F36D1F-5752-460F-B758-61A5595DE232}"/>
              </a:ext>
            </a:extLst>
          </p:cNvPr>
          <p:cNvSpPr txBox="1"/>
          <p:nvPr/>
        </p:nvSpPr>
        <p:spPr>
          <a:xfrm>
            <a:off x="982025" y="2639948"/>
            <a:ext cx="11090323" cy="400110"/>
          </a:xfrm>
          <a:prstGeom prst="rect">
            <a:avLst/>
          </a:prstGeom>
          <a:noFill/>
        </p:spPr>
        <p:txBody>
          <a:bodyPr wrap="square">
            <a:spAutoFit/>
          </a:bodyPr>
          <a:lstStyle/>
          <a:p>
            <a:r>
              <a:rPr lang="en-US" sz="2000" dirty="0"/>
              <a:t>Body Condition ~ Clustering Coefficient + Closeness</a:t>
            </a:r>
          </a:p>
        </p:txBody>
      </p:sp>
      <p:sp>
        <p:nvSpPr>
          <p:cNvPr id="14" name="TextBox 13">
            <a:extLst>
              <a:ext uri="{FF2B5EF4-FFF2-40B4-BE49-F238E27FC236}">
                <a16:creationId xmlns:a16="http://schemas.microsoft.com/office/drawing/2014/main" id="{EA850022-7579-4F73-9DC9-194A38C56EBE}"/>
              </a:ext>
            </a:extLst>
          </p:cNvPr>
          <p:cNvSpPr txBox="1"/>
          <p:nvPr/>
        </p:nvSpPr>
        <p:spPr>
          <a:xfrm>
            <a:off x="982025" y="3656412"/>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Covariance</a:t>
            </a:r>
          </a:p>
        </p:txBody>
      </p:sp>
      <p:sp>
        <p:nvSpPr>
          <p:cNvPr id="15" name="TextBox 14">
            <a:extLst>
              <a:ext uri="{FF2B5EF4-FFF2-40B4-BE49-F238E27FC236}">
                <a16:creationId xmlns:a16="http://schemas.microsoft.com/office/drawing/2014/main" id="{18EF6738-44BB-4286-A665-280DAF739F16}"/>
              </a:ext>
            </a:extLst>
          </p:cNvPr>
          <p:cNvSpPr txBox="1"/>
          <p:nvPr/>
        </p:nvSpPr>
        <p:spPr>
          <a:xfrm>
            <a:off x="7293758" y="2501403"/>
            <a:ext cx="4267199" cy="3908762"/>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Covariance</a:t>
            </a:r>
          </a:p>
          <a:p>
            <a:endParaRPr lang="en-US" sz="2400" b="1" dirty="0"/>
          </a:p>
          <a:p>
            <a:pPr marL="342900" indent="-342900">
              <a:buFontTx/>
              <a:buChar char="-"/>
            </a:pPr>
            <a:r>
              <a:rPr lang="en-US" sz="2000" dirty="0"/>
              <a:t>Using animal models or spatial regression models (e.g. SAR, CAR)</a:t>
            </a:r>
          </a:p>
          <a:p>
            <a:pPr marL="800100" lvl="1" indent="-342900">
              <a:buFontTx/>
              <a:buChar char="-"/>
            </a:pPr>
            <a:r>
              <a:rPr lang="en-US" sz="1600" dirty="0"/>
              <a:t>Established approaches</a:t>
            </a:r>
          </a:p>
          <a:p>
            <a:pPr marL="800100" lvl="1" indent="-342900">
              <a:buFontTx/>
              <a:buChar char="-"/>
            </a:pPr>
            <a:r>
              <a:rPr lang="en-US" sz="1600" dirty="0"/>
              <a:t>Efficient estimation</a:t>
            </a:r>
          </a:p>
          <a:p>
            <a:pPr marL="342900" indent="-342900">
              <a:buFontTx/>
              <a:buChar char="-"/>
            </a:pPr>
            <a:endParaRPr lang="en-US" sz="2000" dirty="0"/>
          </a:p>
          <a:p>
            <a:pPr marL="342900" indent="-342900">
              <a:buFontTx/>
              <a:buChar char="-"/>
            </a:pPr>
            <a:r>
              <a:rPr lang="en-US" sz="2000" dirty="0"/>
              <a:t>Network autocorrelation models (NAMs)</a:t>
            </a:r>
          </a:p>
          <a:p>
            <a:pPr marL="800100" lvl="1" indent="-342900">
              <a:buFontTx/>
              <a:buChar char="-"/>
            </a:pPr>
            <a:r>
              <a:rPr lang="en-US" sz="1600" dirty="0"/>
              <a:t>User-specified dependencies among nodes</a:t>
            </a:r>
          </a:p>
          <a:p>
            <a:pPr marL="800100" lvl="1" indent="-342900">
              <a:buFontTx/>
              <a:buChar char="-"/>
            </a:pPr>
            <a:r>
              <a:rPr lang="en-US" sz="1600" dirty="0"/>
              <a:t>Greater subjectivity</a:t>
            </a:r>
          </a:p>
          <a:p>
            <a:pPr marL="342900" indent="-342900">
              <a:buFontTx/>
              <a:buChar char="-"/>
            </a:pPr>
            <a:endParaRPr lang="en-US" sz="2000" dirty="0"/>
          </a:p>
        </p:txBody>
      </p:sp>
    </p:spTree>
    <p:extLst>
      <p:ext uri="{BB962C8B-B14F-4D97-AF65-F5344CB8AC3E}">
        <p14:creationId xmlns:p14="http://schemas.microsoft.com/office/powerpoint/2010/main" val="406288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7368C06A-B8F0-4B52-86E2-6256BFCF0E5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3"/>
            </a:pPr>
            <a:r>
              <a:rPr lang="en-US" sz="2400" b="1" dirty="0"/>
              <a:t>Network basics in R</a:t>
            </a:r>
          </a:p>
          <a:p>
            <a:endParaRPr lang="en-US" sz="2400" b="1" i="1" dirty="0"/>
          </a:p>
        </p:txBody>
      </p:sp>
      <p:sp>
        <p:nvSpPr>
          <p:cNvPr id="5" name="TextBox 4">
            <a:extLst>
              <a:ext uri="{FF2B5EF4-FFF2-40B4-BE49-F238E27FC236}">
                <a16:creationId xmlns:a16="http://schemas.microsoft.com/office/drawing/2014/main" id="{809070F0-F39E-9E37-99BF-95F2964DCEF1}"/>
              </a:ext>
            </a:extLst>
          </p:cNvPr>
          <p:cNvSpPr txBox="1"/>
          <p:nvPr/>
        </p:nvSpPr>
        <p:spPr>
          <a:xfrm>
            <a:off x="1989982" y="1957207"/>
            <a:ext cx="8212035"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Now head to the R Markdown for Session 1 and work through the section SESSION 1: PART 3 </a:t>
            </a:r>
          </a:p>
        </p:txBody>
      </p:sp>
    </p:spTree>
    <p:extLst>
      <p:ext uri="{BB962C8B-B14F-4D97-AF65-F5344CB8AC3E}">
        <p14:creationId xmlns:p14="http://schemas.microsoft.com/office/powerpoint/2010/main" val="12004342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3.    Nodal regressions: using network measures to explain other traits</a:t>
            </a:r>
          </a:p>
        </p:txBody>
      </p:sp>
      <p:sp>
        <p:nvSpPr>
          <p:cNvPr id="11" name="TextBox 10">
            <a:extLst>
              <a:ext uri="{FF2B5EF4-FFF2-40B4-BE49-F238E27FC236}">
                <a16:creationId xmlns:a16="http://schemas.microsoft.com/office/drawing/2014/main" id="{88476D3D-C8BC-43AD-9F3D-29030E5EE237}"/>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individual traits are explained by network position</a:t>
            </a:r>
          </a:p>
        </p:txBody>
      </p:sp>
      <p:sp>
        <p:nvSpPr>
          <p:cNvPr id="9" name="TextBox 8">
            <a:extLst>
              <a:ext uri="{FF2B5EF4-FFF2-40B4-BE49-F238E27FC236}">
                <a16:creationId xmlns:a16="http://schemas.microsoft.com/office/drawing/2014/main" id="{B6472114-5047-43D1-B1AE-883C2D8A498B}"/>
              </a:ext>
            </a:extLst>
          </p:cNvPr>
          <p:cNvSpPr txBox="1"/>
          <p:nvPr/>
        </p:nvSpPr>
        <p:spPr>
          <a:xfrm>
            <a:off x="1510344" y="2967441"/>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3 and work through the section SESSION 3: PART 3 </a:t>
            </a:r>
          </a:p>
        </p:txBody>
      </p:sp>
    </p:spTree>
    <p:extLst>
      <p:ext uri="{BB962C8B-B14F-4D97-AF65-F5344CB8AC3E}">
        <p14:creationId xmlns:p14="http://schemas.microsoft.com/office/powerpoint/2010/main" val="7749003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3" name="TextBox 12">
            <a:extLst>
              <a:ext uri="{FF2B5EF4-FFF2-40B4-BE49-F238E27FC236}">
                <a16:creationId xmlns:a16="http://schemas.microsoft.com/office/drawing/2014/main" id="{E812B1BE-3B50-4BDA-8C46-CE579EED1118}"/>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14" name="Arc 13">
            <a:extLst>
              <a:ext uri="{FF2B5EF4-FFF2-40B4-BE49-F238E27FC236}">
                <a16:creationId xmlns:a16="http://schemas.microsoft.com/office/drawing/2014/main" id="{F6424FDE-3044-4F71-A6D9-6F6D915F272B}"/>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TextBox 14">
            <a:extLst>
              <a:ext uri="{FF2B5EF4-FFF2-40B4-BE49-F238E27FC236}">
                <a16:creationId xmlns:a16="http://schemas.microsoft.com/office/drawing/2014/main" id="{14EBB933-F2E8-4F64-BE0D-6D53E14D92B0}"/>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Tree>
    <p:extLst>
      <p:ext uri="{BB962C8B-B14F-4D97-AF65-F5344CB8AC3E}">
        <p14:creationId xmlns:p14="http://schemas.microsoft.com/office/powerpoint/2010/main" val="1846686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293758" y="2501403"/>
            <a:ext cx="4267199" cy="403187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Sampling constraints</a:t>
            </a:r>
          </a:p>
          <a:p>
            <a:endParaRPr lang="en-US" sz="2400" b="1" dirty="0"/>
          </a:p>
          <a:p>
            <a:pPr marL="342900" indent="-342900">
              <a:buFontTx/>
              <a:buChar char="-"/>
            </a:pPr>
            <a:r>
              <a:rPr lang="en-US" sz="2000" dirty="0"/>
              <a:t>Using association indices or binomial edge weights</a:t>
            </a:r>
          </a:p>
          <a:p>
            <a:pPr marL="342900" indent="-342900">
              <a:buFontTx/>
              <a:buChar char="-"/>
            </a:pPr>
            <a:endParaRPr lang="en-US" sz="2000" dirty="0"/>
          </a:p>
          <a:p>
            <a:pPr marL="342900" indent="-342900">
              <a:buFontTx/>
              <a:buChar char="-"/>
            </a:pPr>
            <a:r>
              <a:rPr lang="en-US" sz="2000" dirty="0"/>
              <a:t>Controlling for numbers of observations or duration of time monitored</a:t>
            </a:r>
          </a:p>
          <a:p>
            <a:pPr marL="342900" indent="-342900">
              <a:buFontTx/>
              <a:buChar char="-"/>
            </a:pPr>
            <a:endParaRPr lang="en-US" sz="2000" dirty="0"/>
          </a:p>
          <a:p>
            <a:pPr marL="342900" indent="-342900">
              <a:buFontTx/>
              <a:buChar char="-"/>
            </a:pPr>
            <a:r>
              <a:rPr lang="en-US" sz="2000" dirty="0"/>
              <a:t>Propagating uncertainty in edge weights - </a:t>
            </a:r>
            <a:r>
              <a:rPr lang="en-US" sz="1400" dirty="0">
                <a:hlinkClick r:id="rId3"/>
              </a:rPr>
              <a:t>https://www.biorxiv.org/content/10.1101/2021.12.20.473541v2</a:t>
            </a:r>
            <a:r>
              <a:rPr lang="en-US" sz="1400" dirty="0"/>
              <a:t> </a:t>
            </a:r>
          </a:p>
        </p:txBody>
      </p:sp>
    </p:spTree>
    <p:extLst>
      <p:ext uri="{BB962C8B-B14F-4D97-AF65-F5344CB8AC3E}">
        <p14:creationId xmlns:p14="http://schemas.microsoft.com/office/powerpoint/2010/main" val="289773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448300" y="2295379"/>
            <a:ext cx="4267199" cy="206210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Non-independence</a:t>
            </a:r>
          </a:p>
          <a:p>
            <a:pPr marL="342900" indent="-342900">
              <a:buFontTx/>
              <a:buChar char="-"/>
            </a:pPr>
            <a:r>
              <a:rPr lang="en-US" sz="2000" dirty="0"/>
              <a:t>Permutations*</a:t>
            </a:r>
          </a:p>
          <a:p>
            <a:pPr marL="800100" lvl="1" indent="-342900">
              <a:buFontTx/>
              <a:buChar char="-"/>
            </a:pPr>
            <a:r>
              <a:rPr lang="en-US" sz="1600" dirty="0"/>
              <a:t>But only specific permutations for specific contexts</a:t>
            </a:r>
            <a:endParaRPr lang="en-US" sz="1000" dirty="0"/>
          </a:p>
          <a:p>
            <a:pPr lvl="1"/>
            <a:endParaRPr lang="en-US" sz="1000" dirty="0">
              <a:solidFill>
                <a:srgbClr val="0563C1"/>
              </a:solidFill>
              <a:hlinkClick r:id="rId3">
                <a:extLst>
                  <a:ext uri="{A12FA001-AC4F-418D-AE19-62706E023703}">
                    <ahyp:hlinkClr xmlns:ahyp="http://schemas.microsoft.com/office/drawing/2018/hyperlinkcolor" val="tx"/>
                  </a:ext>
                </a:extLst>
              </a:hlinkClick>
            </a:endParaRPr>
          </a:p>
          <a:p>
            <a:pPr lvl="1"/>
            <a:endParaRPr lang="en-US" sz="1000" dirty="0">
              <a:hlinkClick r:id="rId3">
                <a:extLst>
                  <a:ext uri="{A12FA001-AC4F-418D-AE19-62706E023703}">
                    <ahyp:hlinkClr xmlns:ahyp="http://schemas.microsoft.com/office/drawing/2018/hyperlinkcolor" val="tx"/>
                  </a:ext>
                </a:extLst>
              </a:hlinkClick>
            </a:endParaRPr>
          </a:p>
          <a:p>
            <a:pPr lvl="1"/>
            <a:r>
              <a:rPr lang="en-US" sz="1600" dirty="0"/>
              <a:t>*</a:t>
            </a:r>
            <a:r>
              <a:rPr lang="en-US" sz="1600" dirty="0">
                <a:solidFill>
                  <a:srgbClr val="0563C1"/>
                </a:solidFill>
                <a:hlinkClick r:id="rId3">
                  <a:extLst>
                    <a:ext uri="{A12FA001-AC4F-418D-AE19-62706E023703}">
                      <ahyp:hlinkClr xmlns:ahyp="http://schemas.microsoft.com/office/drawing/2018/hyperlinkcolor" val="tx"/>
                    </a:ext>
                  </a:extLst>
                </a:hlinkClick>
              </a:rPr>
              <a:t>https://link.springer.com/article/10.1007/s00265-022-03254-x</a:t>
            </a:r>
            <a:r>
              <a:rPr lang="en-US" sz="1000" dirty="0"/>
              <a:t> </a:t>
            </a:r>
            <a:endParaRPr lang="en-US" sz="1600" dirty="0"/>
          </a:p>
        </p:txBody>
      </p:sp>
    </p:spTree>
    <p:extLst>
      <p:ext uri="{BB962C8B-B14F-4D97-AF65-F5344CB8AC3E}">
        <p14:creationId xmlns:p14="http://schemas.microsoft.com/office/powerpoint/2010/main" val="40568018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448300" y="2295379"/>
            <a:ext cx="4267199" cy="2616101"/>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Non-independence</a:t>
            </a:r>
          </a:p>
          <a:p>
            <a:pPr marL="342900" indent="-342900">
              <a:buFontTx/>
              <a:buChar char="-"/>
            </a:pPr>
            <a:r>
              <a:rPr lang="en-US" sz="2000" dirty="0"/>
              <a:t>Permutations*</a:t>
            </a:r>
          </a:p>
          <a:p>
            <a:pPr marL="800100" lvl="1" indent="-342900">
              <a:buFontTx/>
              <a:buChar char="-"/>
            </a:pPr>
            <a:r>
              <a:rPr lang="en-US" sz="1600" dirty="0"/>
              <a:t>But only specific permutations for specific contexts</a:t>
            </a:r>
          </a:p>
          <a:p>
            <a:pPr lvl="1"/>
            <a:endParaRPr lang="en-US" sz="1000" dirty="0"/>
          </a:p>
          <a:p>
            <a:pPr marL="342900" indent="-342900">
              <a:buFontTx/>
              <a:buChar char="-"/>
            </a:pPr>
            <a:r>
              <a:rPr lang="en-US" sz="2000" dirty="0"/>
              <a:t>Get clever with random effects</a:t>
            </a:r>
          </a:p>
          <a:p>
            <a:pPr marL="800100" lvl="1" indent="-342900">
              <a:buFontTx/>
              <a:buChar char="-"/>
            </a:pPr>
            <a:r>
              <a:rPr lang="en-US" sz="1600" dirty="0"/>
              <a:t>But you need to be careful!</a:t>
            </a:r>
          </a:p>
          <a:p>
            <a:pPr marL="800100" lvl="1" indent="-342900">
              <a:buFontTx/>
              <a:buChar char="-"/>
            </a:pPr>
            <a:r>
              <a:rPr lang="en-US" sz="1600" b="1" i="1" dirty="0"/>
              <a:t>Avoid using features calculated from the network</a:t>
            </a:r>
          </a:p>
          <a:p>
            <a:pPr marL="342900" indent="-342900">
              <a:buFontTx/>
              <a:buChar char="-"/>
            </a:pPr>
            <a:endParaRPr lang="en-US" sz="1000" dirty="0"/>
          </a:p>
        </p:txBody>
      </p:sp>
    </p:spTree>
    <p:extLst>
      <p:ext uri="{BB962C8B-B14F-4D97-AF65-F5344CB8AC3E}">
        <p14:creationId xmlns:p14="http://schemas.microsoft.com/office/powerpoint/2010/main" val="1569412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448300" y="2295379"/>
            <a:ext cx="4267199" cy="2923877"/>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Non-independence</a:t>
            </a:r>
          </a:p>
          <a:p>
            <a:pPr marL="342900" indent="-342900">
              <a:buFontTx/>
              <a:buChar char="-"/>
            </a:pPr>
            <a:r>
              <a:rPr lang="en-US" sz="2000" dirty="0"/>
              <a:t>Permutations*</a:t>
            </a:r>
          </a:p>
          <a:p>
            <a:pPr marL="800100" lvl="1" indent="-342900">
              <a:buFontTx/>
              <a:buChar char="-"/>
            </a:pPr>
            <a:r>
              <a:rPr lang="en-US" sz="1600" dirty="0"/>
              <a:t>But only specific permutations for specific contexts</a:t>
            </a:r>
          </a:p>
          <a:p>
            <a:pPr lvl="1"/>
            <a:endParaRPr lang="en-US" sz="1000" dirty="0"/>
          </a:p>
          <a:p>
            <a:pPr marL="342900" indent="-342900">
              <a:buFontTx/>
              <a:buChar char="-"/>
            </a:pPr>
            <a:r>
              <a:rPr lang="en-US" sz="2000" dirty="0"/>
              <a:t>Get clever with random effects</a:t>
            </a:r>
          </a:p>
          <a:p>
            <a:pPr marL="800100" lvl="1" indent="-342900">
              <a:buFontTx/>
              <a:buChar char="-"/>
            </a:pPr>
            <a:r>
              <a:rPr lang="en-US" sz="1600" dirty="0"/>
              <a:t>But you need to be careful!</a:t>
            </a:r>
          </a:p>
          <a:p>
            <a:pPr marL="342900" indent="-342900">
              <a:buFontTx/>
              <a:buChar char="-"/>
            </a:pPr>
            <a:endParaRPr lang="en-US" sz="1000" dirty="0"/>
          </a:p>
          <a:p>
            <a:pPr marL="342900" indent="-342900">
              <a:buFontTx/>
              <a:buChar char="-"/>
            </a:pPr>
            <a:r>
              <a:rPr lang="en-US" sz="2000" dirty="0"/>
              <a:t>Go Bayesian</a:t>
            </a:r>
          </a:p>
          <a:p>
            <a:pPr marL="800100" lvl="1" indent="-342900">
              <a:buFontTx/>
              <a:buChar char="-"/>
            </a:pPr>
            <a:r>
              <a:rPr lang="en-US" sz="1600" dirty="0"/>
              <a:t>Bayesian inference is a little </a:t>
            </a:r>
            <a:r>
              <a:rPr lang="en-US" sz="1600" b="1" i="1" dirty="0"/>
              <a:t>more robust</a:t>
            </a:r>
            <a:r>
              <a:rPr lang="en-US" sz="1600" dirty="0"/>
              <a:t> to the problems caused</a:t>
            </a:r>
          </a:p>
        </p:txBody>
      </p:sp>
    </p:spTree>
    <p:extLst>
      <p:ext uri="{BB962C8B-B14F-4D97-AF65-F5344CB8AC3E}">
        <p14:creationId xmlns:p14="http://schemas.microsoft.com/office/powerpoint/2010/main" val="19745710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6" name="TextBox 5">
            <a:extLst>
              <a:ext uri="{FF2B5EF4-FFF2-40B4-BE49-F238E27FC236}">
                <a16:creationId xmlns:a16="http://schemas.microsoft.com/office/drawing/2014/main" id="{21CA0A8B-AD09-4013-8524-85104AD75682}"/>
              </a:ext>
            </a:extLst>
          </p:cNvPr>
          <p:cNvSpPr txBox="1"/>
          <p:nvPr/>
        </p:nvSpPr>
        <p:spPr>
          <a:xfrm>
            <a:off x="861955" y="2634944"/>
            <a:ext cx="11090323" cy="400110"/>
          </a:xfrm>
          <a:prstGeom prst="rect">
            <a:avLst/>
          </a:prstGeom>
          <a:noFill/>
        </p:spPr>
        <p:txBody>
          <a:bodyPr wrap="square">
            <a:spAutoFit/>
          </a:bodyPr>
          <a:lstStyle/>
          <a:p>
            <a:r>
              <a:rPr lang="en-US" sz="2000" dirty="0"/>
              <a:t>Betweenness ~ Sex * Body Size</a:t>
            </a:r>
          </a:p>
        </p:txBody>
      </p:sp>
      <p:sp>
        <p:nvSpPr>
          <p:cNvPr id="9" name="Arc 8">
            <a:extLst>
              <a:ext uri="{FF2B5EF4-FFF2-40B4-BE49-F238E27FC236}">
                <a16:creationId xmlns:a16="http://schemas.microsoft.com/office/drawing/2014/main" id="{2812D976-F136-4D79-ACEB-005219FDC9BD}"/>
              </a:ext>
            </a:extLst>
          </p:cNvPr>
          <p:cNvSpPr/>
          <p:nvPr/>
        </p:nvSpPr>
        <p:spPr>
          <a:xfrm rot="16200000" flipH="1">
            <a:off x="3092566" y="2462838"/>
            <a:ext cx="1174459" cy="1221549"/>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TextBox 10">
            <a:extLst>
              <a:ext uri="{FF2B5EF4-FFF2-40B4-BE49-F238E27FC236}">
                <a16:creationId xmlns:a16="http://schemas.microsoft.com/office/drawing/2014/main" id="{48C1F370-CFF7-4369-9559-E03BB260A92E}"/>
              </a:ext>
            </a:extLst>
          </p:cNvPr>
          <p:cNvSpPr txBox="1"/>
          <p:nvPr/>
        </p:nvSpPr>
        <p:spPr>
          <a:xfrm>
            <a:off x="3701175" y="3193624"/>
            <a:ext cx="3027357" cy="1323439"/>
          </a:xfrm>
          <a:prstGeom prst="rect">
            <a:avLst/>
          </a:prstGeom>
          <a:noFill/>
        </p:spPr>
        <p:txBody>
          <a:bodyPr wrap="square" rtlCol="0">
            <a:spAutoFit/>
          </a:bodyPr>
          <a:lstStyle/>
          <a:p>
            <a:r>
              <a:rPr lang="en-US" sz="1600" dirty="0">
                <a:solidFill>
                  <a:srgbClr val="0070C0"/>
                </a:solidFill>
              </a:rPr>
              <a:t>Large males have higher betweenness in a group-living animal as they seek out-of-group mating opportunities and defend territory boundaries</a:t>
            </a:r>
            <a:endParaRPr lang="fr-FR" sz="1600" dirty="0">
              <a:solidFill>
                <a:srgbClr val="0070C0"/>
              </a:solidFill>
            </a:endParaRPr>
          </a:p>
        </p:txBody>
      </p:sp>
      <p:sp>
        <p:nvSpPr>
          <p:cNvPr id="12" name="TextBox 11">
            <a:extLst>
              <a:ext uri="{FF2B5EF4-FFF2-40B4-BE49-F238E27FC236}">
                <a16:creationId xmlns:a16="http://schemas.microsoft.com/office/drawing/2014/main" id="{EBE06058-AE80-4223-954C-09237FECC767}"/>
              </a:ext>
            </a:extLst>
          </p:cNvPr>
          <p:cNvSpPr txBox="1"/>
          <p:nvPr/>
        </p:nvSpPr>
        <p:spPr>
          <a:xfrm>
            <a:off x="723407" y="4761486"/>
            <a:ext cx="11090323" cy="1631216"/>
          </a:xfrm>
          <a:prstGeom prst="rect">
            <a:avLst/>
          </a:prstGeom>
          <a:noFill/>
        </p:spPr>
        <p:txBody>
          <a:bodyPr wrap="square">
            <a:spAutoFit/>
          </a:bodyPr>
          <a:lstStyle/>
          <a:p>
            <a:r>
              <a:rPr lang="en-US" sz="2000" b="1" dirty="0"/>
              <a:t>The main potential issues to consider here are:</a:t>
            </a:r>
          </a:p>
          <a:p>
            <a:endParaRPr lang="en-US" sz="2000" dirty="0"/>
          </a:p>
          <a:p>
            <a:pPr marL="342900" indent="-342900">
              <a:buFontTx/>
              <a:buChar char="-"/>
            </a:pPr>
            <a:r>
              <a:rPr lang="en-US" sz="2000" dirty="0"/>
              <a:t>Sampling constraints</a:t>
            </a:r>
          </a:p>
          <a:p>
            <a:pPr marL="342900" indent="-342900">
              <a:buFontTx/>
              <a:buChar char="-"/>
            </a:pPr>
            <a:endParaRPr lang="en-US" sz="2000" dirty="0"/>
          </a:p>
          <a:p>
            <a:pPr marL="342900" indent="-342900">
              <a:buFontTx/>
              <a:buChar char="-"/>
            </a:pPr>
            <a:r>
              <a:rPr lang="en-US" sz="2000" dirty="0"/>
              <a:t>Non-independence</a:t>
            </a:r>
          </a:p>
        </p:txBody>
      </p:sp>
      <p:sp>
        <p:nvSpPr>
          <p:cNvPr id="10" name="TextBox 9">
            <a:extLst>
              <a:ext uri="{FF2B5EF4-FFF2-40B4-BE49-F238E27FC236}">
                <a16:creationId xmlns:a16="http://schemas.microsoft.com/office/drawing/2014/main" id="{7D57F082-F5F6-4BAA-AC06-484F0AABC227}"/>
              </a:ext>
            </a:extLst>
          </p:cNvPr>
          <p:cNvSpPr txBox="1"/>
          <p:nvPr/>
        </p:nvSpPr>
        <p:spPr>
          <a:xfrm>
            <a:off x="7448300" y="2295379"/>
            <a:ext cx="4267199" cy="4278094"/>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Non-independence</a:t>
            </a:r>
          </a:p>
          <a:p>
            <a:pPr marL="342900" indent="-342900">
              <a:buFontTx/>
              <a:buChar char="-"/>
            </a:pPr>
            <a:r>
              <a:rPr lang="en-US" sz="2000" dirty="0"/>
              <a:t>Permutations*</a:t>
            </a:r>
          </a:p>
          <a:p>
            <a:pPr marL="800100" lvl="1" indent="-342900">
              <a:buFontTx/>
              <a:buChar char="-"/>
            </a:pPr>
            <a:r>
              <a:rPr lang="en-US" sz="1600" dirty="0"/>
              <a:t>But only specific permutations for specific contexts</a:t>
            </a:r>
          </a:p>
          <a:p>
            <a:pPr lvl="1"/>
            <a:endParaRPr lang="en-US" sz="1000" dirty="0"/>
          </a:p>
          <a:p>
            <a:pPr marL="342900" indent="-342900">
              <a:buFontTx/>
              <a:buChar char="-"/>
            </a:pPr>
            <a:r>
              <a:rPr lang="en-US" sz="2000" dirty="0"/>
              <a:t>Get clever with random effects</a:t>
            </a:r>
          </a:p>
          <a:p>
            <a:pPr marL="800100" lvl="1" indent="-342900">
              <a:buFontTx/>
              <a:buChar char="-"/>
            </a:pPr>
            <a:r>
              <a:rPr lang="en-US" sz="1600" dirty="0"/>
              <a:t>But you need to be careful!</a:t>
            </a:r>
          </a:p>
          <a:p>
            <a:pPr marL="342900" indent="-342900">
              <a:buFontTx/>
              <a:buChar char="-"/>
            </a:pPr>
            <a:endParaRPr lang="en-US" sz="1000" dirty="0"/>
          </a:p>
          <a:p>
            <a:pPr marL="342900" indent="-342900">
              <a:buFontTx/>
              <a:buChar char="-"/>
            </a:pPr>
            <a:r>
              <a:rPr lang="en-US" sz="2000" dirty="0"/>
              <a:t>Go Bayesian</a:t>
            </a:r>
          </a:p>
          <a:p>
            <a:pPr marL="800100" lvl="1" indent="-342900">
              <a:buFontTx/>
              <a:buChar char="-"/>
            </a:pPr>
            <a:r>
              <a:rPr lang="en-US" sz="1600" dirty="0"/>
              <a:t>Bayesian inference is a little more robust to the problems caused</a:t>
            </a:r>
          </a:p>
          <a:p>
            <a:pPr marL="342900" indent="-342900">
              <a:buFontTx/>
              <a:buChar char="-"/>
            </a:pPr>
            <a:endParaRPr lang="en-US" sz="1000" dirty="0"/>
          </a:p>
          <a:p>
            <a:pPr marL="342900" indent="-342900">
              <a:buFontTx/>
              <a:buChar char="-"/>
            </a:pPr>
            <a:r>
              <a:rPr lang="en-US" sz="2000" dirty="0"/>
              <a:t>Use dyadic regressions or network-specific models instead</a:t>
            </a:r>
          </a:p>
          <a:p>
            <a:pPr marL="800100" lvl="1" indent="-342900">
              <a:buFontTx/>
              <a:buChar char="-"/>
            </a:pPr>
            <a:r>
              <a:rPr lang="en-US" sz="1600" b="1" i="1" dirty="0"/>
              <a:t>Works indirectly </a:t>
            </a:r>
            <a:r>
              <a:rPr lang="en-US" sz="1600" dirty="0"/>
              <a:t>and only for some social network measures</a:t>
            </a:r>
          </a:p>
        </p:txBody>
      </p:sp>
    </p:spTree>
    <p:extLst>
      <p:ext uri="{BB962C8B-B14F-4D97-AF65-F5344CB8AC3E}">
        <p14:creationId xmlns:p14="http://schemas.microsoft.com/office/powerpoint/2010/main" val="11160728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4.    Nodal regressions: asking what explains network position</a:t>
            </a:r>
          </a:p>
        </p:txBody>
      </p:sp>
      <p:sp>
        <p:nvSpPr>
          <p:cNvPr id="5" name="TextBox 4">
            <a:extLst>
              <a:ext uri="{FF2B5EF4-FFF2-40B4-BE49-F238E27FC236}">
                <a16:creationId xmlns:a16="http://schemas.microsoft.com/office/drawing/2014/main" id="{4916AE17-BB61-4FA7-8D94-046B5379DFFB}"/>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a hypothesis in which network position is explained by individual traits</a:t>
            </a:r>
          </a:p>
        </p:txBody>
      </p:sp>
      <p:sp>
        <p:nvSpPr>
          <p:cNvPr id="13" name="TextBox 12">
            <a:extLst>
              <a:ext uri="{FF2B5EF4-FFF2-40B4-BE49-F238E27FC236}">
                <a16:creationId xmlns:a16="http://schemas.microsoft.com/office/drawing/2014/main" id="{D576A31B-26BF-4B67-97C9-902EAC504DBA}"/>
              </a:ext>
            </a:extLst>
          </p:cNvPr>
          <p:cNvSpPr txBox="1"/>
          <p:nvPr/>
        </p:nvSpPr>
        <p:spPr>
          <a:xfrm>
            <a:off x="1510344" y="2967441"/>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3 and work through the section SESSION 3: PART 4 </a:t>
            </a:r>
          </a:p>
        </p:txBody>
      </p:sp>
    </p:spTree>
    <p:extLst>
      <p:ext uri="{BB962C8B-B14F-4D97-AF65-F5344CB8AC3E}">
        <p14:creationId xmlns:p14="http://schemas.microsoft.com/office/powerpoint/2010/main" val="13335578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a:t>
            </a:r>
          </a:p>
        </p:txBody>
      </p:sp>
      <p:grpSp>
        <p:nvGrpSpPr>
          <p:cNvPr id="6" name="Group 5">
            <a:extLst>
              <a:ext uri="{FF2B5EF4-FFF2-40B4-BE49-F238E27FC236}">
                <a16:creationId xmlns:a16="http://schemas.microsoft.com/office/drawing/2014/main" id="{1DB2BA05-D7B1-412A-A93F-F449C729B621}"/>
              </a:ext>
            </a:extLst>
          </p:cNvPr>
          <p:cNvGrpSpPr/>
          <p:nvPr/>
        </p:nvGrpSpPr>
        <p:grpSpPr>
          <a:xfrm>
            <a:off x="742764" y="3260262"/>
            <a:ext cx="1788767" cy="3083888"/>
            <a:chOff x="9277162" y="2195066"/>
            <a:chExt cx="1788767" cy="3083888"/>
          </a:xfrm>
        </p:grpSpPr>
        <p:cxnSp>
          <p:nvCxnSpPr>
            <p:cNvPr id="7" name="Straight Connector 6">
              <a:extLst>
                <a:ext uri="{FF2B5EF4-FFF2-40B4-BE49-F238E27FC236}">
                  <a16:creationId xmlns:a16="http://schemas.microsoft.com/office/drawing/2014/main" id="{DD66A332-08C8-453C-89B6-A4DA3E4C6E06}"/>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CF61DC2-458D-4FDC-8388-D91658E4712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072DA09-A484-48D8-9E12-43880715EC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92E3E815-C207-4233-B746-003333B2033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823BF6E7-FE66-423B-ABB7-3D879B801E3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67BA816C-61C7-45A0-B62D-3ABF0D18E2C0}"/>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80E9AC-ED39-4D10-9CD1-3F2E75F8C95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29C01A1-8965-4C5A-AAE8-81113E7CA9AE}"/>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AF158C9-B9EE-4E82-8BB2-2FB011418BB6}"/>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Straight Connector 16">
              <a:extLst>
                <a:ext uri="{FF2B5EF4-FFF2-40B4-BE49-F238E27FC236}">
                  <a16:creationId xmlns:a16="http://schemas.microsoft.com/office/drawing/2014/main" id="{FA6F4C67-10F5-4B7A-A2D5-4B840EEAC6F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28532-33F4-47B9-A2A3-ED6205E572B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030C7E-635C-454B-8952-78F7D0CF46E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7BA4A8-0B42-48BE-B667-AD8CDFCE08E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8EE4BC-CFAB-498F-9D05-6F56AE258078}"/>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78FFE-4205-48A3-81CA-D7438AF5C7F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EBC5A7-14A2-4977-921D-C0745B888A57}"/>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925F1E-8A38-4E30-8F91-ABC924AADBC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2F39-3824-4284-B5B1-904655CDFDEE}"/>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5" name="Table 38">
            <a:extLst>
              <a:ext uri="{FF2B5EF4-FFF2-40B4-BE49-F238E27FC236}">
                <a16:creationId xmlns:a16="http://schemas.microsoft.com/office/drawing/2014/main" id="{751EA282-8673-47E9-9D6C-A4BAFBAAC80A}"/>
              </a:ext>
            </a:extLst>
          </p:cNvPr>
          <p:cNvGraphicFramePr>
            <a:graphicFrameLocks noGrp="1"/>
          </p:cNvGraphicFramePr>
          <p:nvPr>
            <p:extLst>
              <p:ext uri="{D42A27DB-BD31-4B8C-83A1-F6EECF244321}">
                <p14:modId xmlns:p14="http://schemas.microsoft.com/office/powerpoint/2010/main" val="2323107630"/>
              </p:ext>
            </p:extLst>
          </p:nvPr>
        </p:nvGraphicFramePr>
        <p:xfrm>
          <a:off x="4203618" y="316782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46" name="TextBox 45">
            <a:extLst>
              <a:ext uri="{FF2B5EF4-FFF2-40B4-BE49-F238E27FC236}">
                <a16:creationId xmlns:a16="http://schemas.microsoft.com/office/drawing/2014/main" id="{46698D67-22D1-4A61-9448-59BD3B87475E}"/>
              </a:ext>
            </a:extLst>
          </p:cNvPr>
          <p:cNvSpPr txBox="1"/>
          <p:nvPr/>
        </p:nvSpPr>
        <p:spPr>
          <a:xfrm>
            <a:off x="3112365" y="4449815"/>
            <a:ext cx="848637" cy="646331"/>
          </a:xfrm>
          <a:prstGeom prst="rect">
            <a:avLst/>
          </a:prstGeom>
          <a:noFill/>
        </p:spPr>
        <p:txBody>
          <a:bodyPr wrap="square">
            <a:spAutoFit/>
          </a:bodyPr>
          <a:lstStyle/>
          <a:p>
            <a:r>
              <a:rPr lang="en-US" sz="3600" dirty="0"/>
              <a:t>~</a:t>
            </a:r>
            <a:endParaRPr lang="fr-FR" sz="3600" dirty="0"/>
          </a:p>
        </p:txBody>
      </p:sp>
      <p:sp>
        <p:nvSpPr>
          <p:cNvPr id="48" name="TextBox 47">
            <a:extLst>
              <a:ext uri="{FF2B5EF4-FFF2-40B4-BE49-F238E27FC236}">
                <a16:creationId xmlns:a16="http://schemas.microsoft.com/office/drawing/2014/main" id="{186CDD35-9456-4143-B173-D25EDCA4DC84}"/>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structure is associated with home range overlap</a:t>
            </a:r>
            <a:endParaRPr lang="fr-FR" i="1" dirty="0"/>
          </a:p>
        </p:txBody>
      </p:sp>
    </p:spTree>
    <p:extLst>
      <p:ext uri="{BB962C8B-B14F-4D97-AF65-F5344CB8AC3E}">
        <p14:creationId xmlns:p14="http://schemas.microsoft.com/office/powerpoint/2010/main" val="32756197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a:t>
            </a:r>
          </a:p>
        </p:txBody>
      </p:sp>
      <p:grpSp>
        <p:nvGrpSpPr>
          <p:cNvPr id="6" name="Group 5">
            <a:extLst>
              <a:ext uri="{FF2B5EF4-FFF2-40B4-BE49-F238E27FC236}">
                <a16:creationId xmlns:a16="http://schemas.microsoft.com/office/drawing/2014/main" id="{1DB2BA05-D7B1-412A-A93F-F449C729B621}"/>
              </a:ext>
            </a:extLst>
          </p:cNvPr>
          <p:cNvGrpSpPr/>
          <p:nvPr/>
        </p:nvGrpSpPr>
        <p:grpSpPr>
          <a:xfrm>
            <a:off x="742764" y="3260262"/>
            <a:ext cx="1788767" cy="3083888"/>
            <a:chOff x="9277162" y="2195066"/>
            <a:chExt cx="1788767" cy="3083888"/>
          </a:xfrm>
        </p:grpSpPr>
        <p:cxnSp>
          <p:nvCxnSpPr>
            <p:cNvPr id="7" name="Straight Connector 6">
              <a:extLst>
                <a:ext uri="{FF2B5EF4-FFF2-40B4-BE49-F238E27FC236}">
                  <a16:creationId xmlns:a16="http://schemas.microsoft.com/office/drawing/2014/main" id="{DD66A332-08C8-453C-89B6-A4DA3E4C6E06}"/>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CF61DC2-458D-4FDC-8388-D91658E4712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072DA09-A484-48D8-9E12-43880715EC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92E3E815-C207-4233-B746-003333B2033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823BF6E7-FE66-423B-ABB7-3D879B801E3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67BA816C-61C7-45A0-B62D-3ABF0D18E2C0}"/>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80E9AC-ED39-4D10-9CD1-3F2E75F8C95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29C01A1-8965-4C5A-AAE8-81113E7CA9AE}"/>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AF158C9-B9EE-4E82-8BB2-2FB011418BB6}"/>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Straight Connector 16">
              <a:extLst>
                <a:ext uri="{FF2B5EF4-FFF2-40B4-BE49-F238E27FC236}">
                  <a16:creationId xmlns:a16="http://schemas.microsoft.com/office/drawing/2014/main" id="{FA6F4C67-10F5-4B7A-A2D5-4B840EEAC6F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28532-33F4-47B9-A2A3-ED6205E572B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030C7E-635C-454B-8952-78F7D0CF46E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7BA4A8-0B42-48BE-B667-AD8CDFCE08E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18EE4BC-CFAB-498F-9D05-6F56AE258078}"/>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578FFE-4205-48A3-81CA-D7438AF5C7F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EBC5A7-14A2-4977-921D-C0745B888A57}"/>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925F1E-8A38-4E30-8F91-ABC924AADBCE}"/>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122F39-3824-4284-B5B1-904655CDFDEE}"/>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5" name="Table 38">
            <a:extLst>
              <a:ext uri="{FF2B5EF4-FFF2-40B4-BE49-F238E27FC236}">
                <a16:creationId xmlns:a16="http://schemas.microsoft.com/office/drawing/2014/main" id="{751EA282-8673-47E9-9D6C-A4BAFBAAC80A}"/>
              </a:ext>
            </a:extLst>
          </p:cNvPr>
          <p:cNvGraphicFramePr>
            <a:graphicFrameLocks noGrp="1"/>
          </p:cNvGraphicFramePr>
          <p:nvPr/>
        </p:nvGraphicFramePr>
        <p:xfrm>
          <a:off x="4203618" y="316782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46" name="TextBox 45">
            <a:extLst>
              <a:ext uri="{FF2B5EF4-FFF2-40B4-BE49-F238E27FC236}">
                <a16:creationId xmlns:a16="http://schemas.microsoft.com/office/drawing/2014/main" id="{46698D67-22D1-4A61-9448-59BD3B87475E}"/>
              </a:ext>
            </a:extLst>
          </p:cNvPr>
          <p:cNvSpPr txBox="1"/>
          <p:nvPr/>
        </p:nvSpPr>
        <p:spPr>
          <a:xfrm>
            <a:off x="3112365" y="4449815"/>
            <a:ext cx="848637" cy="646331"/>
          </a:xfrm>
          <a:prstGeom prst="rect">
            <a:avLst/>
          </a:prstGeom>
          <a:noFill/>
        </p:spPr>
        <p:txBody>
          <a:bodyPr wrap="square">
            <a:spAutoFit/>
          </a:bodyPr>
          <a:lstStyle/>
          <a:p>
            <a:r>
              <a:rPr lang="en-US" sz="3600" dirty="0"/>
              <a:t>~</a:t>
            </a:r>
            <a:endParaRPr lang="fr-FR" sz="3600" dirty="0"/>
          </a:p>
        </p:txBody>
      </p:sp>
      <p:sp>
        <p:nvSpPr>
          <p:cNvPr id="47" name="TextBox 46">
            <a:extLst>
              <a:ext uri="{FF2B5EF4-FFF2-40B4-BE49-F238E27FC236}">
                <a16:creationId xmlns:a16="http://schemas.microsoft.com/office/drawing/2014/main" id="{984F8410-DEB0-41CE-B250-001C8B6F36BD}"/>
              </a:ext>
            </a:extLst>
          </p:cNvPr>
          <p:cNvSpPr txBox="1"/>
          <p:nvPr/>
        </p:nvSpPr>
        <p:spPr>
          <a:xfrm>
            <a:off x="8264855" y="3074809"/>
            <a:ext cx="3477780" cy="3477875"/>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Matrix regression </a:t>
            </a:r>
            <a:r>
              <a:rPr lang="en-US" sz="2400" dirty="0"/>
              <a:t>is a simple tool when finding relationships with other networks or matrices</a:t>
            </a:r>
          </a:p>
          <a:p>
            <a:endParaRPr lang="en-US" sz="2400" dirty="0"/>
          </a:p>
          <a:p>
            <a:r>
              <a:rPr lang="en-US" sz="2000" dirty="0"/>
              <a:t>R package </a:t>
            </a:r>
            <a:r>
              <a:rPr lang="en-US" sz="2000" b="1" i="1" dirty="0" err="1"/>
              <a:t>sna</a:t>
            </a:r>
            <a:endParaRPr lang="en-US" sz="2000" b="1" i="1" dirty="0"/>
          </a:p>
          <a:p>
            <a:endParaRPr lang="en-US" sz="2000" dirty="0"/>
          </a:p>
          <a:p>
            <a:r>
              <a:rPr lang="en-US" sz="2000" dirty="0"/>
              <a:t>Uses MRQAP to assess statistical significance (a permutation test)</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structure is associated with home range overlap</a:t>
            </a:r>
            <a:endParaRPr lang="fr-FR" i="1" dirty="0"/>
          </a:p>
        </p:txBody>
      </p:sp>
    </p:spTree>
    <p:extLst>
      <p:ext uri="{BB962C8B-B14F-4D97-AF65-F5344CB8AC3E}">
        <p14:creationId xmlns:p14="http://schemas.microsoft.com/office/powerpoint/2010/main" val="1142510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830997"/>
          </a:xfrm>
          <a:prstGeom prst="rect">
            <a:avLst/>
          </a:prstGeom>
          <a:noFill/>
        </p:spPr>
        <p:txBody>
          <a:bodyPr wrap="square" rtlCol="0">
            <a:spAutoFit/>
          </a:bodyPr>
          <a:lstStyle/>
          <a:p>
            <a:pPr algn="ctr"/>
            <a:r>
              <a:rPr lang="en-US" sz="2400" b="1" dirty="0"/>
              <a:t>Random networks</a:t>
            </a:r>
          </a:p>
          <a:p>
            <a:pPr algn="ctr"/>
            <a:r>
              <a:rPr lang="en-US" sz="2400" i="1" dirty="0" err="1">
                <a:solidFill>
                  <a:schemeClr val="accent1">
                    <a:lumMod val="75000"/>
                  </a:schemeClr>
                </a:solidFill>
              </a:rPr>
              <a:t>Erdos-renyi</a:t>
            </a:r>
            <a:r>
              <a:rPr lang="en-US" sz="2400" i="1" dirty="0">
                <a:solidFill>
                  <a:schemeClr val="accent1">
                    <a:lumMod val="75000"/>
                  </a:schemeClr>
                </a:solidFill>
              </a:rPr>
              <a:t> model</a:t>
            </a:r>
          </a:p>
        </p:txBody>
      </p:sp>
      <p:pic>
        <p:nvPicPr>
          <p:cNvPr id="12" name="Picture 11">
            <a:extLst>
              <a:ext uri="{FF2B5EF4-FFF2-40B4-BE49-F238E27FC236}">
                <a16:creationId xmlns:a16="http://schemas.microsoft.com/office/drawing/2014/main" id="{809572BA-F9B8-4C34-AA7D-B9DD57A2A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21" y="2554066"/>
            <a:ext cx="3916988" cy="3739447"/>
          </a:xfrm>
          <a:prstGeom prst="rect">
            <a:avLst/>
          </a:prstGeom>
        </p:spPr>
      </p:pic>
      <p:pic>
        <p:nvPicPr>
          <p:cNvPr id="14" name="Picture 13">
            <a:extLst>
              <a:ext uri="{FF2B5EF4-FFF2-40B4-BE49-F238E27FC236}">
                <a16:creationId xmlns:a16="http://schemas.microsoft.com/office/drawing/2014/main" id="{92EA9525-0B9C-4D67-B459-D6B29F7EF66E}"/>
              </a:ext>
            </a:extLst>
          </p:cNvPr>
          <p:cNvPicPr>
            <a:picLocks noChangeAspect="1"/>
          </p:cNvPicPr>
          <p:nvPr/>
        </p:nvPicPr>
        <p:blipFill rotWithShape="1">
          <a:blip r:embed="rId4"/>
          <a:srcRect l="1587" t="14107" r="77273" b="80324"/>
          <a:stretch/>
        </p:blipFill>
        <p:spPr>
          <a:xfrm>
            <a:off x="4633843" y="2440265"/>
            <a:ext cx="7477373" cy="553999"/>
          </a:xfrm>
          <a:prstGeom prst="rect">
            <a:avLst/>
          </a:prstGeom>
        </p:spPr>
      </p:pic>
      <p:sp>
        <p:nvSpPr>
          <p:cNvPr id="15" name="TextBox 14">
            <a:extLst>
              <a:ext uri="{FF2B5EF4-FFF2-40B4-BE49-F238E27FC236}">
                <a16:creationId xmlns:a16="http://schemas.microsoft.com/office/drawing/2014/main" id="{1B3BEC06-19B9-4BFC-8895-4678F00D12EA}"/>
              </a:ext>
            </a:extLst>
          </p:cNvPr>
          <p:cNvSpPr txBox="1"/>
          <p:nvPr/>
        </p:nvSpPr>
        <p:spPr>
          <a:xfrm>
            <a:off x="5560291" y="3500583"/>
            <a:ext cx="6100486" cy="2308324"/>
          </a:xfrm>
          <a:prstGeom prst="rect">
            <a:avLst/>
          </a:prstGeom>
          <a:noFill/>
        </p:spPr>
        <p:txBody>
          <a:bodyPr wrap="square" rtlCol="0">
            <a:spAutoFit/>
          </a:bodyPr>
          <a:lstStyle/>
          <a:p>
            <a:r>
              <a:rPr lang="en-US" sz="2400" dirty="0"/>
              <a:t>The most basic network model</a:t>
            </a:r>
          </a:p>
          <a:p>
            <a:endParaRPr lang="en-US" sz="2400" dirty="0"/>
          </a:p>
          <a:p>
            <a:r>
              <a:rPr lang="en-US" sz="2400" dirty="0"/>
              <a:t>Requires only a probability of edges or number of edges, and a number of nodes</a:t>
            </a:r>
          </a:p>
          <a:p>
            <a:endParaRPr lang="en-US" sz="2400" dirty="0"/>
          </a:p>
          <a:p>
            <a:r>
              <a:rPr lang="en-US" sz="2400" dirty="0"/>
              <a:t>Edges conditionally independent </a:t>
            </a:r>
            <a:endParaRPr lang="fr-FR" sz="2400" dirty="0"/>
          </a:p>
        </p:txBody>
      </p:sp>
    </p:spTree>
    <p:extLst>
      <p:ext uri="{BB962C8B-B14F-4D97-AF65-F5344CB8AC3E}">
        <p14:creationId xmlns:p14="http://schemas.microsoft.com/office/powerpoint/2010/main" val="15958408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edges are more likely between individuals of the same sex and similar sizes</a:t>
            </a:r>
            <a:endParaRPr lang="fr-FR" i="1" dirty="0"/>
          </a:p>
        </p:txBody>
      </p:sp>
      <p:grpSp>
        <p:nvGrpSpPr>
          <p:cNvPr id="51" name="Group 50">
            <a:extLst>
              <a:ext uri="{FF2B5EF4-FFF2-40B4-BE49-F238E27FC236}">
                <a16:creationId xmlns:a16="http://schemas.microsoft.com/office/drawing/2014/main" id="{DDFFA461-931B-42D3-8599-6578248D2A8B}"/>
              </a:ext>
            </a:extLst>
          </p:cNvPr>
          <p:cNvGrpSpPr/>
          <p:nvPr/>
        </p:nvGrpSpPr>
        <p:grpSpPr>
          <a:xfrm>
            <a:off x="742764" y="3260262"/>
            <a:ext cx="1788767" cy="3083888"/>
            <a:chOff x="9277162" y="2195066"/>
            <a:chExt cx="1788767" cy="3083888"/>
          </a:xfrm>
        </p:grpSpPr>
        <p:cxnSp>
          <p:nvCxnSpPr>
            <p:cNvPr id="52" name="Straight Connector 51">
              <a:extLst>
                <a:ext uri="{FF2B5EF4-FFF2-40B4-BE49-F238E27FC236}">
                  <a16:creationId xmlns:a16="http://schemas.microsoft.com/office/drawing/2014/main" id="{BFB01FC0-A4FF-4B37-84C9-D31697E80931}"/>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45D6B15-E411-48C4-B563-F5D8BE9140F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ACE0F220-EE6A-41F5-A8D3-4B9D96F60C19}"/>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54773025-96B0-420E-AFC7-986644BF712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5DBB0A1D-73ED-46E4-8CAA-32ED350ABD8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E876D390-A4C4-4E03-BF66-BB33ABA66C7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5AB9DB6C-4A13-4049-9AA3-5B1859C2F813}"/>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621E5BE3-D32A-47DD-9871-D6D52C168C0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79D603B2-F897-4B11-956A-E0CD91B0A1FE}"/>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Straight Connector 60">
              <a:extLst>
                <a:ext uri="{FF2B5EF4-FFF2-40B4-BE49-F238E27FC236}">
                  <a16:creationId xmlns:a16="http://schemas.microsoft.com/office/drawing/2014/main" id="{461108BD-0248-4807-B624-891A860B23D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5999F6-8B3C-4265-8F23-44E74C372A6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4F38AF-9C18-47DA-89CE-20F79CB14502}"/>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796780-3413-42B2-9A56-FB889601995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885E598-0E67-416E-A466-D0115CACA82D}"/>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8877B73-9608-40D3-B84A-65BF2D2DBA1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94F3E5-394E-4BA5-A23B-AD79EFF44ACD}"/>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EF4EDCB-EE6C-4AF1-95C4-DB3CC699EB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8A3D87-0904-42F1-83B3-B0349B7BF95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70" name="Table 4">
            <a:extLst>
              <a:ext uri="{FF2B5EF4-FFF2-40B4-BE49-F238E27FC236}">
                <a16:creationId xmlns:a16="http://schemas.microsoft.com/office/drawing/2014/main" id="{05A06F44-CB78-4F28-81E9-5E59D32CB412}"/>
              </a:ext>
            </a:extLst>
          </p:cNvPr>
          <p:cNvGraphicFramePr>
            <a:graphicFrameLocks noGrp="1"/>
          </p:cNvGraphicFramePr>
          <p:nvPr>
            <p:extLst>
              <p:ext uri="{D42A27DB-BD31-4B8C-83A1-F6EECF244321}">
                <p14:modId xmlns:p14="http://schemas.microsoft.com/office/powerpoint/2010/main" val="3081920191"/>
              </p:ext>
            </p:extLst>
          </p:nvPr>
        </p:nvGraphicFramePr>
        <p:xfrm>
          <a:off x="3099788" y="3230110"/>
          <a:ext cx="3657600" cy="31394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633928271"/>
                    </a:ext>
                  </a:extLst>
                </a:gridCol>
                <a:gridCol w="731520">
                  <a:extLst>
                    <a:ext uri="{9D8B030D-6E8A-4147-A177-3AD203B41FA5}">
                      <a16:colId xmlns:a16="http://schemas.microsoft.com/office/drawing/2014/main" val="448717354"/>
                    </a:ext>
                  </a:extLst>
                </a:gridCol>
                <a:gridCol w="731520">
                  <a:extLst>
                    <a:ext uri="{9D8B030D-6E8A-4147-A177-3AD203B41FA5}">
                      <a16:colId xmlns:a16="http://schemas.microsoft.com/office/drawing/2014/main" val="4130169604"/>
                    </a:ext>
                  </a:extLst>
                </a:gridCol>
                <a:gridCol w="731520">
                  <a:extLst>
                    <a:ext uri="{9D8B030D-6E8A-4147-A177-3AD203B41FA5}">
                      <a16:colId xmlns:a16="http://schemas.microsoft.com/office/drawing/2014/main" val="566693594"/>
                    </a:ext>
                  </a:extLst>
                </a:gridCol>
                <a:gridCol w="731520">
                  <a:extLst>
                    <a:ext uri="{9D8B030D-6E8A-4147-A177-3AD203B41FA5}">
                      <a16:colId xmlns:a16="http://schemas.microsoft.com/office/drawing/2014/main" val="2956079013"/>
                    </a:ext>
                  </a:extLst>
                </a:gridCol>
              </a:tblGrid>
              <a:tr h="370840">
                <a:tc>
                  <a:txBody>
                    <a:bodyPr/>
                    <a:lstStyle/>
                    <a:p>
                      <a:pPr algn="ctr"/>
                      <a:r>
                        <a:rPr lang="en-US" sz="1400" dirty="0">
                          <a:solidFill>
                            <a:schemeClr val="accent4">
                              <a:lumMod val="60000"/>
                              <a:lumOff val="40000"/>
                            </a:schemeClr>
                          </a:solidFill>
                        </a:rPr>
                        <a:t>ID 1</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ID 2</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Weight</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Sex</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000" dirty="0">
                          <a:solidFill>
                            <a:schemeClr val="accent4">
                              <a:lumMod val="60000"/>
                              <a:lumOff val="40000"/>
                            </a:schemeClr>
                          </a:solidFill>
                        </a:rPr>
                        <a:t>Size difference</a:t>
                      </a:r>
                      <a:endParaRPr lang="fr-FR" sz="10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2</a:t>
                      </a:r>
                      <a:endParaRPr lang="fr-FR" sz="1200" dirty="0"/>
                    </a:p>
                  </a:txBody>
                  <a:tcPr>
                    <a:solidFill>
                      <a:schemeClr val="bg1">
                        <a:lumMod val="95000"/>
                      </a:schemeClr>
                    </a:solidFill>
                  </a:tcPr>
                </a:tc>
                <a:tc>
                  <a:txBody>
                    <a:bodyPr/>
                    <a:lstStyle/>
                    <a:p>
                      <a:pPr algn="ctr"/>
                      <a:r>
                        <a:rPr lang="fr-FR" sz="1200" dirty="0"/>
                        <a:t>3</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0.32</a:t>
                      </a:r>
                      <a:endParaRPr lang="fr-FR" sz="1200" dirty="0"/>
                    </a:p>
                  </a:txBody>
                  <a:tcPr>
                    <a:solidFill>
                      <a:schemeClr val="bg1">
                        <a:lumMod val="95000"/>
                      </a:schemeClr>
                    </a:solidFill>
                  </a:tcPr>
                </a:tc>
                <a:extLst>
                  <a:ext uri="{0D108BD9-81ED-4DB2-BD59-A6C34878D82A}">
                    <a16:rowId xmlns:a16="http://schemas.microsoft.com/office/drawing/2014/main" val="551088812"/>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3</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0.47</a:t>
                      </a:r>
                      <a:endParaRPr lang="fr-FR" sz="1200" dirty="0"/>
                    </a:p>
                  </a:txBody>
                  <a:tcPr>
                    <a:solidFill>
                      <a:schemeClr val="bg1">
                        <a:lumMod val="95000"/>
                      </a:schemeClr>
                    </a:solidFill>
                  </a:tcPr>
                </a:tc>
                <a:extLst>
                  <a:ext uri="{0D108BD9-81ED-4DB2-BD59-A6C34878D82A}">
                    <a16:rowId xmlns:a16="http://schemas.microsoft.com/office/drawing/2014/main" val="2745773553"/>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0.12</a:t>
                      </a:r>
                      <a:endParaRPr lang="fr-FR" sz="1200" dirty="0"/>
                    </a:p>
                  </a:txBody>
                  <a:tcPr>
                    <a:solidFill>
                      <a:schemeClr val="bg1">
                        <a:lumMod val="95000"/>
                      </a:schemeClr>
                    </a:solidFill>
                  </a:tcPr>
                </a:tc>
                <a:extLst>
                  <a:ext uri="{0D108BD9-81ED-4DB2-BD59-A6C34878D82A}">
                    <a16:rowId xmlns:a16="http://schemas.microsoft.com/office/drawing/2014/main" val="3019948275"/>
                  </a:ext>
                </a:extLst>
              </a:tr>
              <a:tr h="0">
                <a:tc>
                  <a:txBody>
                    <a:bodyPr/>
                    <a:lstStyle/>
                    <a:p>
                      <a:pPr algn="ctr"/>
                      <a:r>
                        <a:rPr lang="en-US" sz="1200" dirty="0"/>
                        <a:t>2</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0.05</a:t>
                      </a:r>
                      <a:endParaRPr lang="fr-FR" sz="1200" dirty="0"/>
                    </a:p>
                  </a:txBody>
                  <a:tcPr>
                    <a:solidFill>
                      <a:schemeClr val="bg1">
                        <a:lumMod val="95000"/>
                      </a:schemeClr>
                    </a:solidFill>
                  </a:tcPr>
                </a:tc>
                <a:extLst>
                  <a:ext uri="{0D108BD9-81ED-4DB2-BD59-A6C34878D82A}">
                    <a16:rowId xmlns:a16="http://schemas.microsoft.com/office/drawing/2014/main" val="1806561758"/>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0.14</a:t>
                      </a:r>
                      <a:endParaRPr lang="fr-FR" sz="1200" dirty="0"/>
                    </a:p>
                  </a:txBody>
                  <a:tcPr>
                    <a:solidFill>
                      <a:schemeClr val="bg1">
                        <a:lumMod val="95000"/>
                      </a:schemeClr>
                    </a:solidFill>
                  </a:tcPr>
                </a:tc>
                <a:extLst>
                  <a:ext uri="{0D108BD9-81ED-4DB2-BD59-A6C34878D82A}">
                    <a16:rowId xmlns:a16="http://schemas.microsoft.com/office/drawing/2014/main" val="2008170764"/>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5</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0.20</a:t>
                      </a:r>
                      <a:endParaRPr lang="fr-FR" sz="12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0.36</a:t>
                      </a:r>
                      <a:endParaRPr lang="fr-FR" sz="1200" dirty="0"/>
                    </a:p>
                  </a:txBody>
                  <a:tcPr>
                    <a:solidFill>
                      <a:schemeClr val="bg1">
                        <a:lumMod val="95000"/>
                      </a:schemeClr>
                    </a:solidFill>
                  </a:tcPr>
                </a:tc>
                <a:extLst>
                  <a:ext uri="{0D108BD9-81ED-4DB2-BD59-A6C34878D82A}">
                    <a16:rowId xmlns:a16="http://schemas.microsoft.com/office/drawing/2014/main" val="440282349"/>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0.11</a:t>
                      </a:r>
                      <a:endParaRPr lang="fr-FR" sz="1200" dirty="0"/>
                    </a:p>
                  </a:txBody>
                  <a:tcPr>
                    <a:solidFill>
                      <a:schemeClr val="bg1">
                        <a:lumMod val="95000"/>
                      </a:schemeClr>
                    </a:solidFill>
                  </a:tcPr>
                </a:tc>
                <a:extLst>
                  <a:ext uri="{0D108BD9-81ED-4DB2-BD59-A6C34878D82A}">
                    <a16:rowId xmlns:a16="http://schemas.microsoft.com/office/drawing/2014/main" val="1697648120"/>
                  </a:ext>
                </a:extLst>
              </a:tr>
              <a:tr h="0">
                <a:tc>
                  <a:txBody>
                    <a:bodyPr/>
                    <a:lstStyle/>
                    <a:p>
                      <a:pPr algn="ctr"/>
                      <a:r>
                        <a:rPr lang="en-US" sz="1200" dirty="0"/>
                        <a:t>6</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0.09</a:t>
                      </a:r>
                      <a:endParaRPr lang="fr-FR" sz="12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200" dirty="0"/>
                        <a:t>7</a:t>
                      </a:r>
                      <a:endParaRPr lang="fr-FR" sz="1200" dirty="0"/>
                    </a:p>
                  </a:txBody>
                  <a:tcPr>
                    <a:solidFill>
                      <a:schemeClr val="bg1">
                        <a:lumMod val="95000"/>
                      </a:schemeClr>
                    </a:solidFill>
                  </a:tcPr>
                </a:tc>
                <a:tc>
                  <a:txBody>
                    <a:bodyPr/>
                    <a:lstStyle/>
                    <a:p>
                      <a:pPr algn="ctr"/>
                      <a:r>
                        <a:rPr lang="en-US" sz="1200" dirty="0"/>
                        <a:t>8</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0.02</a:t>
                      </a:r>
                      <a:endParaRPr lang="fr-FR" sz="12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Tree>
    <p:extLst>
      <p:ext uri="{BB962C8B-B14F-4D97-AF65-F5344CB8AC3E}">
        <p14:creationId xmlns:p14="http://schemas.microsoft.com/office/powerpoint/2010/main" val="32375773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edges are more likely between individuals of the same sex and similar sizes</a:t>
            </a:r>
            <a:endParaRPr lang="fr-FR" i="1" dirty="0"/>
          </a:p>
        </p:txBody>
      </p:sp>
      <p:grpSp>
        <p:nvGrpSpPr>
          <p:cNvPr id="51" name="Group 50">
            <a:extLst>
              <a:ext uri="{FF2B5EF4-FFF2-40B4-BE49-F238E27FC236}">
                <a16:creationId xmlns:a16="http://schemas.microsoft.com/office/drawing/2014/main" id="{DDFFA461-931B-42D3-8599-6578248D2A8B}"/>
              </a:ext>
            </a:extLst>
          </p:cNvPr>
          <p:cNvGrpSpPr/>
          <p:nvPr/>
        </p:nvGrpSpPr>
        <p:grpSpPr>
          <a:xfrm>
            <a:off x="742764" y="3260262"/>
            <a:ext cx="1788767" cy="3083888"/>
            <a:chOff x="9277162" y="2195066"/>
            <a:chExt cx="1788767" cy="3083888"/>
          </a:xfrm>
        </p:grpSpPr>
        <p:cxnSp>
          <p:nvCxnSpPr>
            <p:cNvPr id="52" name="Straight Connector 51">
              <a:extLst>
                <a:ext uri="{FF2B5EF4-FFF2-40B4-BE49-F238E27FC236}">
                  <a16:creationId xmlns:a16="http://schemas.microsoft.com/office/drawing/2014/main" id="{BFB01FC0-A4FF-4B37-84C9-D31697E80931}"/>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45D6B15-E411-48C4-B563-F5D8BE9140F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ACE0F220-EE6A-41F5-A8D3-4B9D96F60C19}"/>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54773025-96B0-420E-AFC7-986644BF712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5DBB0A1D-73ED-46E4-8CAA-32ED350ABD8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E876D390-A4C4-4E03-BF66-BB33ABA66C7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5AB9DB6C-4A13-4049-9AA3-5B1859C2F813}"/>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621E5BE3-D32A-47DD-9871-D6D52C168C0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79D603B2-F897-4B11-956A-E0CD91B0A1FE}"/>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Straight Connector 60">
              <a:extLst>
                <a:ext uri="{FF2B5EF4-FFF2-40B4-BE49-F238E27FC236}">
                  <a16:creationId xmlns:a16="http://schemas.microsoft.com/office/drawing/2014/main" id="{461108BD-0248-4807-B624-891A860B23D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5999F6-8B3C-4265-8F23-44E74C372A6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4F38AF-9C18-47DA-89CE-20F79CB14502}"/>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796780-3413-42B2-9A56-FB889601995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885E598-0E67-416E-A466-D0115CACA82D}"/>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8877B73-9608-40D3-B84A-65BF2D2DBA1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94F3E5-394E-4BA5-A23B-AD79EFF44ACD}"/>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EF4EDCB-EE6C-4AF1-95C4-DB3CC699EB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8A3D87-0904-42F1-83B3-B0349B7BF95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70" name="Table 4">
            <a:extLst>
              <a:ext uri="{FF2B5EF4-FFF2-40B4-BE49-F238E27FC236}">
                <a16:creationId xmlns:a16="http://schemas.microsoft.com/office/drawing/2014/main" id="{05A06F44-CB78-4F28-81E9-5E59D32CB412}"/>
              </a:ext>
            </a:extLst>
          </p:cNvPr>
          <p:cNvGraphicFramePr>
            <a:graphicFrameLocks noGrp="1"/>
          </p:cNvGraphicFramePr>
          <p:nvPr/>
        </p:nvGraphicFramePr>
        <p:xfrm>
          <a:off x="3099788" y="3230110"/>
          <a:ext cx="3657600" cy="31394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633928271"/>
                    </a:ext>
                  </a:extLst>
                </a:gridCol>
                <a:gridCol w="731520">
                  <a:extLst>
                    <a:ext uri="{9D8B030D-6E8A-4147-A177-3AD203B41FA5}">
                      <a16:colId xmlns:a16="http://schemas.microsoft.com/office/drawing/2014/main" val="448717354"/>
                    </a:ext>
                  </a:extLst>
                </a:gridCol>
                <a:gridCol w="731520">
                  <a:extLst>
                    <a:ext uri="{9D8B030D-6E8A-4147-A177-3AD203B41FA5}">
                      <a16:colId xmlns:a16="http://schemas.microsoft.com/office/drawing/2014/main" val="4130169604"/>
                    </a:ext>
                  </a:extLst>
                </a:gridCol>
                <a:gridCol w="731520">
                  <a:extLst>
                    <a:ext uri="{9D8B030D-6E8A-4147-A177-3AD203B41FA5}">
                      <a16:colId xmlns:a16="http://schemas.microsoft.com/office/drawing/2014/main" val="566693594"/>
                    </a:ext>
                  </a:extLst>
                </a:gridCol>
                <a:gridCol w="731520">
                  <a:extLst>
                    <a:ext uri="{9D8B030D-6E8A-4147-A177-3AD203B41FA5}">
                      <a16:colId xmlns:a16="http://schemas.microsoft.com/office/drawing/2014/main" val="2956079013"/>
                    </a:ext>
                  </a:extLst>
                </a:gridCol>
              </a:tblGrid>
              <a:tr h="370840">
                <a:tc>
                  <a:txBody>
                    <a:bodyPr/>
                    <a:lstStyle/>
                    <a:p>
                      <a:pPr algn="ctr"/>
                      <a:r>
                        <a:rPr lang="en-US" sz="1400" dirty="0">
                          <a:solidFill>
                            <a:schemeClr val="accent4">
                              <a:lumMod val="60000"/>
                              <a:lumOff val="40000"/>
                            </a:schemeClr>
                          </a:solidFill>
                        </a:rPr>
                        <a:t>ID 1</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ID 2</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Weight</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Sex</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000" dirty="0">
                          <a:solidFill>
                            <a:schemeClr val="accent4">
                              <a:lumMod val="60000"/>
                              <a:lumOff val="40000"/>
                            </a:schemeClr>
                          </a:solidFill>
                        </a:rPr>
                        <a:t>Size difference</a:t>
                      </a:r>
                      <a:endParaRPr lang="fr-FR" sz="10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2</a:t>
                      </a:r>
                      <a:endParaRPr lang="fr-FR" sz="1200" dirty="0"/>
                    </a:p>
                  </a:txBody>
                  <a:tcPr>
                    <a:solidFill>
                      <a:schemeClr val="bg1">
                        <a:lumMod val="95000"/>
                      </a:schemeClr>
                    </a:solidFill>
                  </a:tcPr>
                </a:tc>
                <a:tc>
                  <a:txBody>
                    <a:bodyPr/>
                    <a:lstStyle/>
                    <a:p>
                      <a:pPr algn="ctr"/>
                      <a:r>
                        <a:rPr lang="fr-FR" sz="1200" dirty="0"/>
                        <a:t>3</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0.32</a:t>
                      </a:r>
                      <a:endParaRPr lang="fr-FR" sz="1200" dirty="0"/>
                    </a:p>
                  </a:txBody>
                  <a:tcPr>
                    <a:solidFill>
                      <a:schemeClr val="bg1">
                        <a:lumMod val="95000"/>
                      </a:schemeClr>
                    </a:solidFill>
                  </a:tcPr>
                </a:tc>
                <a:extLst>
                  <a:ext uri="{0D108BD9-81ED-4DB2-BD59-A6C34878D82A}">
                    <a16:rowId xmlns:a16="http://schemas.microsoft.com/office/drawing/2014/main" val="551088812"/>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3</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0.47</a:t>
                      </a:r>
                      <a:endParaRPr lang="fr-FR" sz="1200" dirty="0"/>
                    </a:p>
                  </a:txBody>
                  <a:tcPr>
                    <a:solidFill>
                      <a:schemeClr val="bg1">
                        <a:lumMod val="95000"/>
                      </a:schemeClr>
                    </a:solidFill>
                  </a:tcPr>
                </a:tc>
                <a:extLst>
                  <a:ext uri="{0D108BD9-81ED-4DB2-BD59-A6C34878D82A}">
                    <a16:rowId xmlns:a16="http://schemas.microsoft.com/office/drawing/2014/main" val="2745773553"/>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0.12</a:t>
                      </a:r>
                      <a:endParaRPr lang="fr-FR" sz="1200" dirty="0"/>
                    </a:p>
                  </a:txBody>
                  <a:tcPr>
                    <a:solidFill>
                      <a:schemeClr val="bg1">
                        <a:lumMod val="95000"/>
                      </a:schemeClr>
                    </a:solidFill>
                  </a:tcPr>
                </a:tc>
                <a:extLst>
                  <a:ext uri="{0D108BD9-81ED-4DB2-BD59-A6C34878D82A}">
                    <a16:rowId xmlns:a16="http://schemas.microsoft.com/office/drawing/2014/main" val="3019948275"/>
                  </a:ext>
                </a:extLst>
              </a:tr>
              <a:tr h="0">
                <a:tc>
                  <a:txBody>
                    <a:bodyPr/>
                    <a:lstStyle/>
                    <a:p>
                      <a:pPr algn="ctr"/>
                      <a:r>
                        <a:rPr lang="en-US" sz="1200" dirty="0"/>
                        <a:t>2</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0.05</a:t>
                      </a:r>
                      <a:endParaRPr lang="fr-FR" sz="1200" dirty="0"/>
                    </a:p>
                  </a:txBody>
                  <a:tcPr>
                    <a:solidFill>
                      <a:schemeClr val="bg1">
                        <a:lumMod val="95000"/>
                      </a:schemeClr>
                    </a:solidFill>
                  </a:tcPr>
                </a:tc>
                <a:extLst>
                  <a:ext uri="{0D108BD9-81ED-4DB2-BD59-A6C34878D82A}">
                    <a16:rowId xmlns:a16="http://schemas.microsoft.com/office/drawing/2014/main" val="1806561758"/>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0.14</a:t>
                      </a:r>
                      <a:endParaRPr lang="fr-FR" sz="1200" dirty="0"/>
                    </a:p>
                  </a:txBody>
                  <a:tcPr>
                    <a:solidFill>
                      <a:schemeClr val="bg1">
                        <a:lumMod val="95000"/>
                      </a:schemeClr>
                    </a:solidFill>
                  </a:tcPr>
                </a:tc>
                <a:extLst>
                  <a:ext uri="{0D108BD9-81ED-4DB2-BD59-A6C34878D82A}">
                    <a16:rowId xmlns:a16="http://schemas.microsoft.com/office/drawing/2014/main" val="2008170764"/>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5</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0.20</a:t>
                      </a:r>
                      <a:endParaRPr lang="fr-FR" sz="12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0.36</a:t>
                      </a:r>
                      <a:endParaRPr lang="fr-FR" sz="1200" dirty="0"/>
                    </a:p>
                  </a:txBody>
                  <a:tcPr>
                    <a:solidFill>
                      <a:schemeClr val="bg1">
                        <a:lumMod val="95000"/>
                      </a:schemeClr>
                    </a:solidFill>
                  </a:tcPr>
                </a:tc>
                <a:extLst>
                  <a:ext uri="{0D108BD9-81ED-4DB2-BD59-A6C34878D82A}">
                    <a16:rowId xmlns:a16="http://schemas.microsoft.com/office/drawing/2014/main" val="440282349"/>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0.11</a:t>
                      </a:r>
                      <a:endParaRPr lang="fr-FR" sz="1200" dirty="0"/>
                    </a:p>
                  </a:txBody>
                  <a:tcPr>
                    <a:solidFill>
                      <a:schemeClr val="bg1">
                        <a:lumMod val="95000"/>
                      </a:schemeClr>
                    </a:solidFill>
                  </a:tcPr>
                </a:tc>
                <a:extLst>
                  <a:ext uri="{0D108BD9-81ED-4DB2-BD59-A6C34878D82A}">
                    <a16:rowId xmlns:a16="http://schemas.microsoft.com/office/drawing/2014/main" val="1697648120"/>
                  </a:ext>
                </a:extLst>
              </a:tr>
              <a:tr h="0">
                <a:tc>
                  <a:txBody>
                    <a:bodyPr/>
                    <a:lstStyle/>
                    <a:p>
                      <a:pPr algn="ctr"/>
                      <a:r>
                        <a:rPr lang="en-US" sz="1200" dirty="0"/>
                        <a:t>6</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0.09</a:t>
                      </a:r>
                      <a:endParaRPr lang="fr-FR" sz="12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200" dirty="0"/>
                        <a:t>7</a:t>
                      </a:r>
                      <a:endParaRPr lang="fr-FR" sz="1200" dirty="0"/>
                    </a:p>
                  </a:txBody>
                  <a:tcPr>
                    <a:solidFill>
                      <a:schemeClr val="bg1">
                        <a:lumMod val="95000"/>
                      </a:schemeClr>
                    </a:solidFill>
                  </a:tcPr>
                </a:tc>
                <a:tc>
                  <a:txBody>
                    <a:bodyPr/>
                    <a:lstStyle/>
                    <a:p>
                      <a:pPr algn="ctr"/>
                      <a:r>
                        <a:rPr lang="en-US" sz="1200" dirty="0"/>
                        <a:t>8</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0.02</a:t>
                      </a:r>
                      <a:endParaRPr lang="fr-FR" sz="12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71" name="TextBox 70">
            <a:extLst>
              <a:ext uri="{FF2B5EF4-FFF2-40B4-BE49-F238E27FC236}">
                <a16:creationId xmlns:a16="http://schemas.microsoft.com/office/drawing/2014/main" id="{5F750F7F-481E-4637-A8EB-971FBA4530C5}"/>
              </a:ext>
            </a:extLst>
          </p:cNvPr>
          <p:cNvSpPr txBox="1"/>
          <p:nvPr/>
        </p:nvSpPr>
        <p:spPr>
          <a:xfrm>
            <a:off x="7478310" y="3091038"/>
            <a:ext cx="4404536" cy="310854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Multiple-membership random effects </a:t>
            </a:r>
            <a:r>
              <a:rPr lang="en-US" sz="2400" dirty="0"/>
              <a:t>can help control for non-independence in dyadic regressions</a:t>
            </a:r>
          </a:p>
          <a:p>
            <a:endParaRPr lang="en-US" sz="2000" dirty="0"/>
          </a:p>
          <a:p>
            <a:r>
              <a:rPr lang="en-US" sz="2000" dirty="0"/>
              <a:t>Possible using </a:t>
            </a:r>
            <a:r>
              <a:rPr lang="en-US" sz="2000" b="1" i="1" dirty="0"/>
              <a:t>brms </a:t>
            </a:r>
            <a:r>
              <a:rPr lang="en-US" sz="2000" dirty="0"/>
              <a:t>(more user friendly)</a:t>
            </a:r>
            <a:endParaRPr lang="en-US" sz="2000" b="1" i="1" dirty="0"/>
          </a:p>
          <a:p>
            <a:endParaRPr lang="en-US" sz="2000" dirty="0"/>
          </a:p>
          <a:p>
            <a:r>
              <a:rPr lang="en-US" sz="2000" dirty="0"/>
              <a:t>Or using other Bayesian modelling frameworks (INLA, Stan, Nimble etc.)</a:t>
            </a:r>
          </a:p>
        </p:txBody>
      </p:sp>
    </p:spTree>
    <p:extLst>
      <p:ext uri="{BB962C8B-B14F-4D97-AF65-F5344CB8AC3E}">
        <p14:creationId xmlns:p14="http://schemas.microsoft.com/office/powerpoint/2010/main" val="30709636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94379"/>
            <a:ext cx="10221683" cy="369332"/>
          </a:xfrm>
          <a:prstGeom prst="rect">
            <a:avLst/>
          </a:prstGeom>
          <a:noFill/>
        </p:spPr>
        <p:txBody>
          <a:bodyPr wrap="square" rtlCol="0">
            <a:spAutoFit/>
          </a:bodyPr>
          <a:lstStyle/>
          <a:p>
            <a:r>
              <a:rPr lang="en-US" dirty="0"/>
              <a:t>e.g. </a:t>
            </a:r>
            <a:r>
              <a:rPr lang="en-US" i="1" dirty="0"/>
              <a:t>Social network edges are more likely between individuals of the same sex and similar sizes</a:t>
            </a:r>
            <a:endParaRPr lang="fr-FR" i="1" dirty="0"/>
          </a:p>
        </p:txBody>
      </p:sp>
      <p:grpSp>
        <p:nvGrpSpPr>
          <p:cNvPr id="51" name="Group 50">
            <a:extLst>
              <a:ext uri="{FF2B5EF4-FFF2-40B4-BE49-F238E27FC236}">
                <a16:creationId xmlns:a16="http://schemas.microsoft.com/office/drawing/2014/main" id="{DDFFA461-931B-42D3-8599-6578248D2A8B}"/>
              </a:ext>
            </a:extLst>
          </p:cNvPr>
          <p:cNvGrpSpPr/>
          <p:nvPr/>
        </p:nvGrpSpPr>
        <p:grpSpPr>
          <a:xfrm>
            <a:off x="742764" y="3260262"/>
            <a:ext cx="1788767" cy="3083888"/>
            <a:chOff x="9277162" y="2195066"/>
            <a:chExt cx="1788767" cy="3083888"/>
          </a:xfrm>
        </p:grpSpPr>
        <p:cxnSp>
          <p:nvCxnSpPr>
            <p:cNvPr id="52" name="Straight Connector 51">
              <a:extLst>
                <a:ext uri="{FF2B5EF4-FFF2-40B4-BE49-F238E27FC236}">
                  <a16:creationId xmlns:a16="http://schemas.microsoft.com/office/drawing/2014/main" id="{BFB01FC0-A4FF-4B37-84C9-D31697E80931}"/>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45D6B15-E411-48C4-B563-F5D8BE9140F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ACE0F220-EE6A-41F5-A8D3-4B9D96F60C19}"/>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54773025-96B0-420E-AFC7-986644BF712D}"/>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5DBB0A1D-73ED-46E4-8CAA-32ED350ABD8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E876D390-A4C4-4E03-BF66-BB33ABA66C7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5AB9DB6C-4A13-4049-9AA3-5B1859C2F813}"/>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621E5BE3-D32A-47DD-9871-D6D52C168C0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79D603B2-F897-4B11-956A-E0CD91B0A1FE}"/>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Straight Connector 60">
              <a:extLst>
                <a:ext uri="{FF2B5EF4-FFF2-40B4-BE49-F238E27FC236}">
                  <a16:creationId xmlns:a16="http://schemas.microsoft.com/office/drawing/2014/main" id="{461108BD-0248-4807-B624-891A860B23D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5999F6-8B3C-4265-8F23-44E74C372A6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4F38AF-9C18-47DA-89CE-20F79CB14502}"/>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8796780-3413-42B2-9A56-FB889601995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885E598-0E67-416E-A466-D0115CACA82D}"/>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8877B73-9608-40D3-B84A-65BF2D2DBA1C}"/>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794F3E5-394E-4BA5-A23B-AD79EFF44ACD}"/>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EF4EDCB-EE6C-4AF1-95C4-DB3CC699EB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8A3D87-0904-42F1-83B3-B0349B7BF95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70" name="Table 4">
            <a:extLst>
              <a:ext uri="{FF2B5EF4-FFF2-40B4-BE49-F238E27FC236}">
                <a16:creationId xmlns:a16="http://schemas.microsoft.com/office/drawing/2014/main" id="{05A06F44-CB78-4F28-81E9-5E59D32CB412}"/>
              </a:ext>
            </a:extLst>
          </p:cNvPr>
          <p:cNvGraphicFramePr>
            <a:graphicFrameLocks noGrp="1"/>
          </p:cNvGraphicFramePr>
          <p:nvPr/>
        </p:nvGraphicFramePr>
        <p:xfrm>
          <a:off x="3099788" y="3230110"/>
          <a:ext cx="3657600" cy="31394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633928271"/>
                    </a:ext>
                  </a:extLst>
                </a:gridCol>
                <a:gridCol w="731520">
                  <a:extLst>
                    <a:ext uri="{9D8B030D-6E8A-4147-A177-3AD203B41FA5}">
                      <a16:colId xmlns:a16="http://schemas.microsoft.com/office/drawing/2014/main" val="448717354"/>
                    </a:ext>
                  </a:extLst>
                </a:gridCol>
                <a:gridCol w="731520">
                  <a:extLst>
                    <a:ext uri="{9D8B030D-6E8A-4147-A177-3AD203B41FA5}">
                      <a16:colId xmlns:a16="http://schemas.microsoft.com/office/drawing/2014/main" val="4130169604"/>
                    </a:ext>
                  </a:extLst>
                </a:gridCol>
                <a:gridCol w="731520">
                  <a:extLst>
                    <a:ext uri="{9D8B030D-6E8A-4147-A177-3AD203B41FA5}">
                      <a16:colId xmlns:a16="http://schemas.microsoft.com/office/drawing/2014/main" val="566693594"/>
                    </a:ext>
                  </a:extLst>
                </a:gridCol>
                <a:gridCol w="731520">
                  <a:extLst>
                    <a:ext uri="{9D8B030D-6E8A-4147-A177-3AD203B41FA5}">
                      <a16:colId xmlns:a16="http://schemas.microsoft.com/office/drawing/2014/main" val="2956079013"/>
                    </a:ext>
                  </a:extLst>
                </a:gridCol>
              </a:tblGrid>
              <a:tr h="370840">
                <a:tc>
                  <a:txBody>
                    <a:bodyPr/>
                    <a:lstStyle/>
                    <a:p>
                      <a:pPr algn="ctr"/>
                      <a:r>
                        <a:rPr lang="en-US" sz="1400" dirty="0">
                          <a:solidFill>
                            <a:schemeClr val="accent4">
                              <a:lumMod val="60000"/>
                              <a:lumOff val="40000"/>
                            </a:schemeClr>
                          </a:solidFill>
                        </a:rPr>
                        <a:t>ID 1</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ID 2</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Weight</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400" dirty="0">
                          <a:solidFill>
                            <a:schemeClr val="accent4">
                              <a:lumMod val="60000"/>
                              <a:lumOff val="40000"/>
                            </a:schemeClr>
                          </a:solidFill>
                        </a:rPr>
                        <a:t>Sex</a:t>
                      </a:r>
                      <a:endParaRPr lang="fr-FR" sz="1400" dirty="0">
                        <a:solidFill>
                          <a:schemeClr val="accent4">
                            <a:lumMod val="60000"/>
                            <a:lumOff val="40000"/>
                          </a:schemeClr>
                        </a:solidFill>
                      </a:endParaRPr>
                    </a:p>
                  </a:txBody>
                  <a:tcPr anchor="ctr">
                    <a:solidFill>
                      <a:schemeClr val="tx1"/>
                    </a:solidFill>
                  </a:tcPr>
                </a:tc>
                <a:tc>
                  <a:txBody>
                    <a:bodyPr/>
                    <a:lstStyle/>
                    <a:p>
                      <a:pPr algn="ctr"/>
                      <a:r>
                        <a:rPr lang="en-US" sz="1000" dirty="0">
                          <a:solidFill>
                            <a:schemeClr val="accent4">
                              <a:lumMod val="60000"/>
                              <a:lumOff val="40000"/>
                            </a:schemeClr>
                          </a:solidFill>
                        </a:rPr>
                        <a:t>Size difference</a:t>
                      </a:r>
                      <a:endParaRPr lang="fr-FR" sz="10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2</a:t>
                      </a:r>
                      <a:endParaRPr lang="fr-FR" sz="1200" dirty="0"/>
                    </a:p>
                  </a:txBody>
                  <a:tcPr>
                    <a:solidFill>
                      <a:schemeClr val="bg1">
                        <a:lumMod val="95000"/>
                      </a:schemeClr>
                    </a:solidFill>
                  </a:tcPr>
                </a:tc>
                <a:tc>
                  <a:txBody>
                    <a:bodyPr/>
                    <a:lstStyle/>
                    <a:p>
                      <a:pPr algn="ctr"/>
                      <a:r>
                        <a:rPr lang="fr-FR" sz="1200" dirty="0"/>
                        <a:t>3</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0.32</a:t>
                      </a:r>
                      <a:endParaRPr lang="fr-FR" sz="1200" dirty="0"/>
                    </a:p>
                  </a:txBody>
                  <a:tcPr>
                    <a:solidFill>
                      <a:schemeClr val="bg1">
                        <a:lumMod val="95000"/>
                      </a:schemeClr>
                    </a:solidFill>
                  </a:tcPr>
                </a:tc>
                <a:extLst>
                  <a:ext uri="{0D108BD9-81ED-4DB2-BD59-A6C34878D82A}">
                    <a16:rowId xmlns:a16="http://schemas.microsoft.com/office/drawing/2014/main" val="551088812"/>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3</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0.47</a:t>
                      </a:r>
                      <a:endParaRPr lang="fr-FR" sz="1200" dirty="0"/>
                    </a:p>
                  </a:txBody>
                  <a:tcPr>
                    <a:solidFill>
                      <a:schemeClr val="bg1">
                        <a:lumMod val="95000"/>
                      </a:schemeClr>
                    </a:solidFill>
                  </a:tcPr>
                </a:tc>
                <a:extLst>
                  <a:ext uri="{0D108BD9-81ED-4DB2-BD59-A6C34878D82A}">
                    <a16:rowId xmlns:a16="http://schemas.microsoft.com/office/drawing/2014/main" val="2745773553"/>
                  </a:ext>
                </a:extLst>
              </a:tr>
              <a:tr h="0">
                <a:tc>
                  <a:txBody>
                    <a:bodyPr/>
                    <a:lstStyle/>
                    <a:p>
                      <a:pPr algn="ctr"/>
                      <a:r>
                        <a:rPr lang="en-US" sz="1200" dirty="0"/>
                        <a:t>1</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0.12</a:t>
                      </a:r>
                      <a:endParaRPr lang="fr-FR" sz="1200" dirty="0"/>
                    </a:p>
                  </a:txBody>
                  <a:tcPr>
                    <a:solidFill>
                      <a:schemeClr val="bg1">
                        <a:lumMod val="95000"/>
                      </a:schemeClr>
                    </a:solidFill>
                  </a:tcPr>
                </a:tc>
                <a:extLst>
                  <a:ext uri="{0D108BD9-81ED-4DB2-BD59-A6C34878D82A}">
                    <a16:rowId xmlns:a16="http://schemas.microsoft.com/office/drawing/2014/main" val="3019948275"/>
                  </a:ext>
                </a:extLst>
              </a:tr>
              <a:tr h="0">
                <a:tc>
                  <a:txBody>
                    <a:bodyPr/>
                    <a:lstStyle/>
                    <a:p>
                      <a:pPr algn="ctr"/>
                      <a:r>
                        <a:rPr lang="en-US" sz="1200" dirty="0"/>
                        <a:t>2</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MM</a:t>
                      </a:r>
                      <a:endParaRPr lang="fr-FR" sz="1200" dirty="0"/>
                    </a:p>
                  </a:txBody>
                  <a:tcPr>
                    <a:solidFill>
                      <a:schemeClr val="bg1">
                        <a:lumMod val="95000"/>
                      </a:schemeClr>
                    </a:solidFill>
                  </a:tcPr>
                </a:tc>
                <a:tc>
                  <a:txBody>
                    <a:bodyPr/>
                    <a:lstStyle/>
                    <a:p>
                      <a:pPr algn="ctr"/>
                      <a:r>
                        <a:rPr lang="en-US" sz="1200" dirty="0"/>
                        <a:t>0.05</a:t>
                      </a:r>
                      <a:endParaRPr lang="fr-FR" sz="1200" dirty="0"/>
                    </a:p>
                  </a:txBody>
                  <a:tcPr>
                    <a:solidFill>
                      <a:schemeClr val="bg1">
                        <a:lumMod val="95000"/>
                      </a:schemeClr>
                    </a:solidFill>
                  </a:tcPr>
                </a:tc>
                <a:extLst>
                  <a:ext uri="{0D108BD9-81ED-4DB2-BD59-A6C34878D82A}">
                    <a16:rowId xmlns:a16="http://schemas.microsoft.com/office/drawing/2014/main" val="1806561758"/>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4</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0.14</a:t>
                      </a:r>
                      <a:endParaRPr lang="fr-FR" sz="1200" dirty="0"/>
                    </a:p>
                  </a:txBody>
                  <a:tcPr>
                    <a:solidFill>
                      <a:schemeClr val="bg1">
                        <a:lumMod val="95000"/>
                      </a:schemeClr>
                    </a:solidFill>
                  </a:tcPr>
                </a:tc>
                <a:extLst>
                  <a:ext uri="{0D108BD9-81ED-4DB2-BD59-A6C34878D82A}">
                    <a16:rowId xmlns:a16="http://schemas.microsoft.com/office/drawing/2014/main" val="2008170764"/>
                  </a:ext>
                </a:extLst>
              </a:tr>
              <a:tr h="0">
                <a:tc>
                  <a:txBody>
                    <a:bodyPr/>
                    <a:lstStyle/>
                    <a:p>
                      <a:pPr algn="ctr"/>
                      <a:r>
                        <a:rPr lang="en-US" sz="1200" dirty="0"/>
                        <a:t>3</a:t>
                      </a:r>
                      <a:endParaRPr lang="fr-FR" sz="1200" dirty="0"/>
                    </a:p>
                  </a:txBody>
                  <a:tcPr>
                    <a:solidFill>
                      <a:schemeClr val="bg1">
                        <a:lumMod val="95000"/>
                      </a:schemeClr>
                    </a:solidFill>
                  </a:tcPr>
                </a:tc>
                <a:tc>
                  <a:txBody>
                    <a:bodyPr/>
                    <a:lstStyle/>
                    <a:p>
                      <a:pPr algn="ctr"/>
                      <a:r>
                        <a:rPr lang="en-US" sz="1200" dirty="0"/>
                        <a:t>5</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0.20</a:t>
                      </a:r>
                      <a:endParaRPr lang="fr-FR" sz="12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6</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0.36</a:t>
                      </a:r>
                      <a:endParaRPr lang="fr-FR" sz="1200" dirty="0"/>
                    </a:p>
                  </a:txBody>
                  <a:tcPr>
                    <a:solidFill>
                      <a:schemeClr val="bg1">
                        <a:lumMod val="95000"/>
                      </a:schemeClr>
                    </a:solidFill>
                  </a:tcPr>
                </a:tc>
                <a:extLst>
                  <a:ext uri="{0D108BD9-81ED-4DB2-BD59-A6C34878D82A}">
                    <a16:rowId xmlns:a16="http://schemas.microsoft.com/office/drawing/2014/main" val="440282349"/>
                  </a:ext>
                </a:extLst>
              </a:tr>
              <a:tr h="0">
                <a:tc>
                  <a:txBody>
                    <a:bodyPr/>
                    <a:lstStyle/>
                    <a:p>
                      <a:pPr algn="ctr"/>
                      <a:r>
                        <a:rPr lang="en-US" sz="1200" dirty="0"/>
                        <a:t>5</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0.11</a:t>
                      </a:r>
                      <a:endParaRPr lang="fr-FR" sz="1200" dirty="0"/>
                    </a:p>
                  </a:txBody>
                  <a:tcPr>
                    <a:solidFill>
                      <a:schemeClr val="bg1">
                        <a:lumMod val="95000"/>
                      </a:schemeClr>
                    </a:solidFill>
                  </a:tcPr>
                </a:tc>
                <a:extLst>
                  <a:ext uri="{0D108BD9-81ED-4DB2-BD59-A6C34878D82A}">
                    <a16:rowId xmlns:a16="http://schemas.microsoft.com/office/drawing/2014/main" val="1697648120"/>
                  </a:ext>
                </a:extLst>
              </a:tr>
              <a:tr h="0">
                <a:tc>
                  <a:txBody>
                    <a:bodyPr/>
                    <a:lstStyle/>
                    <a:p>
                      <a:pPr algn="ctr"/>
                      <a:r>
                        <a:rPr lang="en-US" sz="1200" dirty="0"/>
                        <a:t>6</a:t>
                      </a:r>
                      <a:endParaRPr lang="fr-FR" sz="1200" dirty="0"/>
                    </a:p>
                  </a:txBody>
                  <a:tcPr>
                    <a:solidFill>
                      <a:schemeClr val="bg1">
                        <a:lumMod val="95000"/>
                      </a:schemeClr>
                    </a:solidFill>
                  </a:tcPr>
                </a:tc>
                <a:tc>
                  <a:txBody>
                    <a:bodyPr/>
                    <a:lstStyle/>
                    <a:p>
                      <a:pPr algn="ctr"/>
                      <a:r>
                        <a:rPr lang="en-US" sz="1200" dirty="0"/>
                        <a:t>7</a:t>
                      </a:r>
                      <a:endParaRPr lang="fr-FR" sz="1200" dirty="0"/>
                    </a:p>
                  </a:txBody>
                  <a:tcPr>
                    <a:solidFill>
                      <a:schemeClr val="bg1">
                        <a:lumMod val="95000"/>
                      </a:schemeClr>
                    </a:solidFill>
                  </a:tcPr>
                </a:tc>
                <a:tc>
                  <a:txBody>
                    <a:bodyPr/>
                    <a:lstStyle/>
                    <a:p>
                      <a:pPr algn="ctr"/>
                      <a:r>
                        <a:rPr lang="fr-FR" sz="1200" dirty="0"/>
                        <a:t>2</a:t>
                      </a:r>
                    </a:p>
                  </a:txBody>
                  <a:tcPr>
                    <a:solidFill>
                      <a:schemeClr val="bg1">
                        <a:lumMod val="95000"/>
                      </a:schemeClr>
                    </a:solidFill>
                  </a:tcPr>
                </a:tc>
                <a:tc>
                  <a:txBody>
                    <a:bodyPr/>
                    <a:lstStyle/>
                    <a:p>
                      <a:pPr algn="ctr"/>
                      <a:r>
                        <a:rPr lang="en-US" sz="1200" dirty="0"/>
                        <a:t>FF</a:t>
                      </a:r>
                      <a:endParaRPr lang="fr-FR" sz="1200" dirty="0"/>
                    </a:p>
                  </a:txBody>
                  <a:tcPr>
                    <a:solidFill>
                      <a:schemeClr val="bg1">
                        <a:lumMod val="95000"/>
                      </a:schemeClr>
                    </a:solidFill>
                  </a:tcPr>
                </a:tc>
                <a:tc>
                  <a:txBody>
                    <a:bodyPr/>
                    <a:lstStyle/>
                    <a:p>
                      <a:pPr algn="ctr"/>
                      <a:r>
                        <a:rPr lang="en-US" sz="1200" dirty="0"/>
                        <a:t>0.09</a:t>
                      </a:r>
                      <a:endParaRPr lang="fr-FR" sz="12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200" dirty="0"/>
                        <a:t>7</a:t>
                      </a:r>
                      <a:endParaRPr lang="fr-FR" sz="1200" dirty="0"/>
                    </a:p>
                  </a:txBody>
                  <a:tcPr>
                    <a:solidFill>
                      <a:schemeClr val="bg1">
                        <a:lumMod val="95000"/>
                      </a:schemeClr>
                    </a:solidFill>
                  </a:tcPr>
                </a:tc>
                <a:tc>
                  <a:txBody>
                    <a:bodyPr/>
                    <a:lstStyle/>
                    <a:p>
                      <a:pPr algn="ctr"/>
                      <a:r>
                        <a:rPr lang="en-US" sz="1200" dirty="0"/>
                        <a:t>8</a:t>
                      </a:r>
                      <a:endParaRPr lang="fr-FR" sz="1200" dirty="0"/>
                    </a:p>
                  </a:txBody>
                  <a:tcPr>
                    <a:solidFill>
                      <a:schemeClr val="bg1">
                        <a:lumMod val="95000"/>
                      </a:schemeClr>
                    </a:solidFill>
                  </a:tcPr>
                </a:tc>
                <a:tc>
                  <a:txBody>
                    <a:bodyPr/>
                    <a:lstStyle/>
                    <a:p>
                      <a:pPr algn="ctr"/>
                      <a:r>
                        <a:rPr lang="fr-FR" sz="1200" dirty="0"/>
                        <a:t>1</a:t>
                      </a:r>
                    </a:p>
                  </a:txBody>
                  <a:tcPr>
                    <a:solidFill>
                      <a:schemeClr val="bg1">
                        <a:lumMod val="95000"/>
                      </a:schemeClr>
                    </a:solidFill>
                  </a:tcPr>
                </a:tc>
                <a:tc>
                  <a:txBody>
                    <a:bodyPr/>
                    <a:lstStyle/>
                    <a:p>
                      <a:pPr algn="ctr"/>
                      <a:r>
                        <a:rPr lang="en-US" sz="1200" dirty="0"/>
                        <a:t>MF</a:t>
                      </a:r>
                      <a:endParaRPr lang="fr-FR" sz="1200" dirty="0"/>
                    </a:p>
                  </a:txBody>
                  <a:tcPr>
                    <a:solidFill>
                      <a:schemeClr val="bg1">
                        <a:lumMod val="95000"/>
                      </a:schemeClr>
                    </a:solidFill>
                  </a:tcPr>
                </a:tc>
                <a:tc>
                  <a:txBody>
                    <a:bodyPr/>
                    <a:lstStyle/>
                    <a:p>
                      <a:pPr algn="ctr"/>
                      <a:r>
                        <a:rPr lang="en-US" sz="1200" dirty="0"/>
                        <a:t>0.02</a:t>
                      </a:r>
                      <a:endParaRPr lang="fr-FR" sz="12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71" name="TextBox 70">
            <a:extLst>
              <a:ext uri="{FF2B5EF4-FFF2-40B4-BE49-F238E27FC236}">
                <a16:creationId xmlns:a16="http://schemas.microsoft.com/office/drawing/2014/main" id="{5F750F7F-481E-4637-A8EB-971FBA4530C5}"/>
              </a:ext>
            </a:extLst>
          </p:cNvPr>
          <p:cNvSpPr txBox="1"/>
          <p:nvPr/>
        </p:nvSpPr>
        <p:spPr>
          <a:xfrm>
            <a:off x="7478310" y="3091038"/>
            <a:ext cx="4404536" cy="3108543"/>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Multiple-membership random effects </a:t>
            </a:r>
            <a:r>
              <a:rPr lang="en-US" sz="2400" dirty="0"/>
              <a:t>can help control for non-independence in dyadic regressions</a:t>
            </a:r>
          </a:p>
          <a:p>
            <a:endParaRPr lang="en-US" sz="2000" dirty="0"/>
          </a:p>
          <a:p>
            <a:r>
              <a:rPr lang="en-US" sz="2000" dirty="0"/>
              <a:t>Possible using </a:t>
            </a:r>
            <a:r>
              <a:rPr lang="en-US" sz="2000" b="1" i="1" dirty="0"/>
              <a:t>brms </a:t>
            </a:r>
            <a:r>
              <a:rPr lang="en-US" sz="2000" dirty="0"/>
              <a:t>(more user friendly)</a:t>
            </a:r>
            <a:endParaRPr lang="en-US" sz="2000" b="1" i="1" dirty="0"/>
          </a:p>
          <a:p>
            <a:endParaRPr lang="en-US" sz="2000" dirty="0"/>
          </a:p>
          <a:p>
            <a:r>
              <a:rPr lang="en-US" sz="2000" dirty="0"/>
              <a:t>Or using other Bayesian modelling frameworks (INLA, Stan, Nimble etc.)</a:t>
            </a:r>
          </a:p>
        </p:txBody>
      </p:sp>
      <p:sp>
        <p:nvSpPr>
          <p:cNvPr id="2" name="TextBox 1">
            <a:extLst>
              <a:ext uri="{FF2B5EF4-FFF2-40B4-BE49-F238E27FC236}">
                <a16:creationId xmlns:a16="http://schemas.microsoft.com/office/drawing/2014/main" id="{536246BC-496A-40CE-BE27-84E475933712}"/>
              </a:ext>
            </a:extLst>
          </p:cNvPr>
          <p:cNvSpPr txBox="1"/>
          <p:nvPr/>
        </p:nvSpPr>
        <p:spPr>
          <a:xfrm rot="21015797">
            <a:off x="598610" y="3133534"/>
            <a:ext cx="10612279" cy="1692771"/>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600" dirty="0">
                <a:solidFill>
                  <a:schemeClr val="bg1"/>
                </a:solidFill>
              </a:rPr>
              <a:t>The R package </a:t>
            </a:r>
            <a:r>
              <a:rPr lang="en-US" sz="2600" dirty="0" err="1">
                <a:solidFill>
                  <a:schemeClr val="bg1"/>
                </a:solidFill>
              </a:rPr>
              <a:t>BISoN</a:t>
            </a:r>
            <a:r>
              <a:rPr lang="en-US" sz="2600" dirty="0">
                <a:solidFill>
                  <a:schemeClr val="bg1"/>
                </a:solidFill>
              </a:rPr>
              <a:t> provides a sophisticated Bayesian framework for nodal and dyadic regressions of social networks in R. Find out more about it:</a:t>
            </a:r>
          </a:p>
          <a:p>
            <a:endParaRPr lang="en-US" sz="2600" dirty="0">
              <a:solidFill>
                <a:schemeClr val="bg1"/>
              </a:solidFill>
            </a:endParaRPr>
          </a:p>
          <a:p>
            <a:r>
              <a:rPr lang="fr-FR" sz="2600"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https://doi.org/10.1101/2021.12.20.473541</a:t>
            </a:r>
            <a:r>
              <a:rPr lang="fr-FR" sz="2600" dirty="0">
                <a:solidFill>
                  <a:schemeClr val="accent1">
                    <a:lumMod val="20000"/>
                    <a:lumOff val="80000"/>
                  </a:schemeClr>
                </a:solidFill>
              </a:rPr>
              <a:t>  </a:t>
            </a:r>
          </a:p>
        </p:txBody>
      </p:sp>
    </p:spTree>
    <p:extLst>
      <p:ext uri="{BB962C8B-B14F-4D97-AF65-F5344CB8AC3E}">
        <p14:creationId xmlns:p14="http://schemas.microsoft.com/office/powerpoint/2010/main" val="41166776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57435"/>
            <a:ext cx="10221683" cy="2308324"/>
          </a:xfrm>
          <a:prstGeom prst="rect">
            <a:avLst/>
          </a:prstGeom>
          <a:noFill/>
        </p:spPr>
        <p:txBody>
          <a:bodyPr wrap="square" rtlCol="0">
            <a:spAutoFit/>
          </a:bodyPr>
          <a:lstStyle/>
          <a:p>
            <a:r>
              <a:rPr lang="en-US" dirty="0"/>
              <a:t>There are diverse statistical models (and associated R packages) developed specifically for networks that fit in this category, including:</a:t>
            </a:r>
          </a:p>
          <a:p>
            <a:endParaRPr lang="en-US" i="1" dirty="0"/>
          </a:p>
          <a:p>
            <a:r>
              <a:rPr lang="en-US" b="1" dirty="0"/>
              <a:t>STATIC</a:t>
            </a:r>
          </a:p>
          <a:p>
            <a:pPr marL="285750" indent="-285750">
              <a:buFontTx/>
              <a:buChar char="-"/>
            </a:pPr>
            <a:r>
              <a:rPr lang="en-US" dirty="0"/>
              <a:t>Social relations models</a:t>
            </a:r>
          </a:p>
          <a:p>
            <a:pPr marL="285750" indent="-285750">
              <a:buFontTx/>
              <a:buChar char="-"/>
            </a:pPr>
            <a:r>
              <a:rPr lang="en-US" dirty="0"/>
              <a:t>Stochastic block models (for community structure!!)</a:t>
            </a:r>
          </a:p>
          <a:p>
            <a:pPr marL="285750" indent="-285750">
              <a:buFontTx/>
              <a:buChar char="-"/>
            </a:pPr>
            <a:r>
              <a:rPr lang="en-US" dirty="0"/>
              <a:t>Exponential random graph models</a:t>
            </a:r>
          </a:p>
          <a:p>
            <a:pPr marL="285750" indent="-285750">
              <a:buFontTx/>
              <a:buChar char="-"/>
            </a:pPr>
            <a:r>
              <a:rPr lang="en-US" dirty="0"/>
              <a:t>Latent network models</a:t>
            </a:r>
          </a:p>
        </p:txBody>
      </p:sp>
      <p:sp>
        <p:nvSpPr>
          <p:cNvPr id="29" name="TextBox 28">
            <a:extLst>
              <a:ext uri="{FF2B5EF4-FFF2-40B4-BE49-F238E27FC236}">
                <a16:creationId xmlns:a16="http://schemas.microsoft.com/office/drawing/2014/main" id="{92C9A9DD-ECA0-4A66-9391-4FE7C6955117}"/>
              </a:ext>
            </a:extLst>
          </p:cNvPr>
          <p:cNvSpPr txBox="1"/>
          <p:nvPr/>
        </p:nvSpPr>
        <p:spPr>
          <a:xfrm>
            <a:off x="7155037" y="4522675"/>
            <a:ext cx="3429835" cy="707886"/>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dirty="0"/>
              <a:t>We will talk about some of these tomorrow!</a:t>
            </a:r>
          </a:p>
        </p:txBody>
      </p:sp>
    </p:spTree>
    <p:extLst>
      <p:ext uri="{BB962C8B-B14F-4D97-AF65-F5344CB8AC3E}">
        <p14:creationId xmlns:p14="http://schemas.microsoft.com/office/powerpoint/2010/main" val="24742878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28" name="TextBox 27">
            <a:extLst>
              <a:ext uri="{FF2B5EF4-FFF2-40B4-BE49-F238E27FC236}">
                <a16:creationId xmlns:a16="http://schemas.microsoft.com/office/drawing/2014/main" id="{29870AD1-06D9-4AAE-A4C4-E67406472ECF}"/>
              </a:ext>
            </a:extLst>
          </p:cNvPr>
          <p:cNvSpPr txBox="1"/>
          <p:nvPr/>
        </p:nvSpPr>
        <p:spPr>
          <a:xfrm>
            <a:off x="982026" y="2357435"/>
            <a:ext cx="10221683" cy="3970318"/>
          </a:xfrm>
          <a:prstGeom prst="rect">
            <a:avLst/>
          </a:prstGeom>
          <a:noFill/>
        </p:spPr>
        <p:txBody>
          <a:bodyPr wrap="square" rtlCol="0">
            <a:spAutoFit/>
          </a:bodyPr>
          <a:lstStyle/>
          <a:p>
            <a:r>
              <a:rPr lang="en-US" dirty="0"/>
              <a:t>There are diverse statistical models (and associated R packages) developed specifically for networks that fit in this category, including:</a:t>
            </a:r>
          </a:p>
          <a:p>
            <a:endParaRPr lang="en-US" i="1" dirty="0"/>
          </a:p>
          <a:p>
            <a:r>
              <a:rPr lang="en-US" b="1" dirty="0"/>
              <a:t>STATIC</a:t>
            </a:r>
          </a:p>
          <a:p>
            <a:pPr marL="285750" indent="-285750">
              <a:buFontTx/>
              <a:buChar char="-"/>
            </a:pPr>
            <a:r>
              <a:rPr lang="en-US" dirty="0"/>
              <a:t>Social relations models</a:t>
            </a:r>
          </a:p>
          <a:p>
            <a:pPr marL="285750" indent="-285750">
              <a:buFontTx/>
              <a:buChar char="-"/>
            </a:pPr>
            <a:r>
              <a:rPr lang="en-US" dirty="0"/>
              <a:t>Stochastic block models (for community structure!!)</a:t>
            </a:r>
          </a:p>
          <a:p>
            <a:pPr marL="285750" indent="-285750">
              <a:buFontTx/>
              <a:buChar char="-"/>
            </a:pPr>
            <a:r>
              <a:rPr lang="en-US" dirty="0"/>
              <a:t>Exponential random graph models</a:t>
            </a:r>
          </a:p>
          <a:p>
            <a:pPr marL="285750" indent="-285750">
              <a:buFontTx/>
              <a:buChar char="-"/>
            </a:pPr>
            <a:r>
              <a:rPr lang="en-US" dirty="0"/>
              <a:t>Latent network models</a:t>
            </a:r>
          </a:p>
          <a:p>
            <a:pPr marL="285750" indent="-285750">
              <a:buFontTx/>
              <a:buChar char="-"/>
            </a:pPr>
            <a:endParaRPr lang="en-US" dirty="0"/>
          </a:p>
          <a:p>
            <a:r>
              <a:rPr lang="en-US" b="1" dirty="0"/>
              <a:t>DYNAMIC</a:t>
            </a:r>
          </a:p>
          <a:p>
            <a:pPr marL="285750" indent="-285750">
              <a:buFontTx/>
              <a:buChar char="-"/>
            </a:pPr>
            <a:r>
              <a:rPr lang="en-US" dirty="0"/>
              <a:t>Stochastic actor-oriented models</a:t>
            </a:r>
          </a:p>
          <a:p>
            <a:pPr marL="285750" indent="-285750">
              <a:buFontTx/>
              <a:buChar char="-"/>
            </a:pPr>
            <a:r>
              <a:rPr lang="en-US" dirty="0"/>
              <a:t>Dynamic network actor models</a:t>
            </a:r>
          </a:p>
          <a:p>
            <a:pPr marL="285750" indent="-285750">
              <a:buFontTx/>
              <a:buChar char="-"/>
            </a:pPr>
            <a:r>
              <a:rPr lang="en-US" dirty="0"/>
              <a:t>Relational event models</a:t>
            </a:r>
          </a:p>
          <a:p>
            <a:pPr marL="285750" indent="-285750">
              <a:buFontTx/>
              <a:buChar char="-"/>
            </a:pPr>
            <a:r>
              <a:rPr lang="en-US" dirty="0"/>
              <a:t>(</a:t>
            </a:r>
            <a:r>
              <a:rPr lang="en-US" i="1" dirty="0"/>
              <a:t>Dynamic versions of the models above</a:t>
            </a:r>
            <a:r>
              <a:rPr lang="en-US" dirty="0"/>
              <a:t>)</a:t>
            </a:r>
            <a:endParaRPr lang="fr-FR" dirty="0"/>
          </a:p>
        </p:txBody>
      </p:sp>
      <p:sp>
        <p:nvSpPr>
          <p:cNvPr id="29" name="TextBox 28">
            <a:extLst>
              <a:ext uri="{FF2B5EF4-FFF2-40B4-BE49-F238E27FC236}">
                <a16:creationId xmlns:a16="http://schemas.microsoft.com/office/drawing/2014/main" id="{92C9A9DD-ECA0-4A66-9391-4FE7C6955117}"/>
              </a:ext>
            </a:extLst>
          </p:cNvPr>
          <p:cNvSpPr txBox="1"/>
          <p:nvPr/>
        </p:nvSpPr>
        <p:spPr>
          <a:xfrm>
            <a:off x="7155037" y="4522675"/>
            <a:ext cx="3429835" cy="707886"/>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r>
              <a:rPr lang="en-US" sz="2000" b="1" dirty="0"/>
              <a:t>We will talk about some of these tomorrow!</a:t>
            </a:r>
          </a:p>
        </p:txBody>
      </p:sp>
    </p:spTree>
    <p:extLst>
      <p:ext uri="{BB962C8B-B14F-4D97-AF65-F5344CB8AC3E}">
        <p14:creationId xmlns:p14="http://schemas.microsoft.com/office/powerpoint/2010/main" val="20775485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5.    Dyadic regressions</a:t>
            </a:r>
          </a:p>
        </p:txBody>
      </p:sp>
      <p:sp>
        <p:nvSpPr>
          <p:cNvPr id="5" name="TextBox 4">
            <a:extLst>
              <a:ext uri="{FF2B5EF4-FFF2-40B4-BE49-F238E27FC236}">
                <a16:creationId xmlns:a16="http://schemas.microsoft.com/office/drawing/2014/main" id="{FC72DDAE-3FB3-4309-96E7-D3F1FC18B660}"/>
              </a:ext>
            </a:extLst>
          </p:cNvPr>
          <p:cNvSpPr txBox="1"/>
          <p:nvPr/>
        </p:nvSpPr>
        <p:spPr>
          <a:xfrm>
            <a:off x="982026" y="1696405"/>
            <a:ext cx="11090323" cy="400110"/>
          </a:xfrm>
          <a:prstGeom prst="rect">
            <a:avLst/>
          </a:prstGeom>
          <a:noFill/>
        </p:spPr>
        <p:txBody>
          <a:bodyPr wrap="square">
            <a:spAutoFit/>
          </a:bodyPr>
          <a:lstStyle/>
          <a:p>
            <a:r>
              <a:rPr lang="en-US" sz="2000" b="1" dirty="0"/>
              <a:t>I might want to test hypotheses directly related to the edges in the network and node traits</a:t>
            </a:r>
          </a:p>
        </p:txBody>
      </p:sp>
      <p:sp>
        <p:nvSpPr>
          <p:cNvPr id="9" name="TextBox 8">
            <a:extLst>
              <a:ext uri="{FF2B5EF4-FFF2-40B4-BE49-F238E27FC236}">
                <a16:creationId xmlns:a16="http://schemas.microsoft.com/office/drawing/2014/main" id="{41095107-67A5-487E-AF0A-EC8CE219CB13}"/>
              </a:ext>
            </a:extLst>
          </p:cNvPr>
          <p:cNvSpPr txBox="1"/>
          <p:nvPr/>
        </p:nvSpPr>
        <p:spPr>
          <a:xfrm>
            <a:off x="1510344" y="2967441"/>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3 and work through the section SESSION 3: PART 5 </a:t>
            </a:r>
          </a:p>
        </p:txBody>
      </p:sp>
    </p:spTree>
    <p:extLst>
      <p:ext uri="{BB962C8B-B14F-4D97-AF65-F5344CB8AC3E}">
        <p14:creationId xmlns:p14="http://schemas.microsoft.com/office/powerpoint/2010/main" val="25669583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Tree>
    <p:extLst>
      <p:ext uri="{BB962C8B-B14F-4D97-AF65-F5344CB8AC3E}">
        <p14:creationId xmlns:p14="http://schemas.microsoft.com/office/powerpoint/2010/main" val="7817642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pic>
        <p:nvPicPr>
          <p:cNvPr id="10242" name="Picture 2">
            <a:extLst>
              <a:ext uri="{FF2B5EF4-FFF2-40B4-BE49-F238E27FC236}">
                <a16:creationId xmlns:a16="http://schemas.microsoft.com/office/drawing/2014/main" id="{88CB2228-927E-1463-DF37-759136B40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9" y="3725701"/>
            <a:ext cx="6887712" cy="28717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40FA7E-445C-DC9E-5C0F-F9D5E7BD275C}"/>
              </a:ext>
            </a:extLst>
          </p:cNvPr>
          <p:cNvSpPr txBox="1"/>
          <p:nvPr/>
        </p:nvSpPr>
        <p:spPr>
          <a:xfrm>
            <a:off x="7805737" y="4205288"/>
            <a:ext cx="3748088" cy="707886"/>
          </a:xfrm>
          <a:prstGeom prst="rect">
            <a:avLst/>
          </a:prstGeom>
          <a:noFill/>
        </p:spPr>
        <p:txBody>
          <a:bodyPr wrap="square" rtlCol="0">
            <a:spAutoFit/>
          </a:bodyPr>
          <a:lstStyle/>
          <a:p>
            <a:r>
              <a:rPr lang="en-US" sz="2000" dirty="0"/>
              <a:t>Comparative studies of network structure and consequences</a:t>
            </a:r>
            <a:endParaRPr lang="en-CA" sz="2000" dirty="0"/>
          </a:p>
        </p:txBody>
      </p:sp>
      <p:sp>
        <p:nvSpPr>
          <p:cNvPr id="9" name="TextBox 8">
            <a:extLst>
              <a:ext uri="{FF2B5EF4-FFF2-40B4-BE49-F238E27FC236}">
                <a16:creationId xmlns:a16="http://schemas.microsoft.com/office/drawing/2014/main" id="{4CE0C82F-B113-8F44-A23D-A6D92E5A9A10}"/>
              </a:ext>
            </a:extLst>
          </p:cNvPr>
          <p:cNvSpPr txBox="1"/>
          <p:nvPr/>
        </p:nvSpPr>
        <p:spPr>
          <a:xfrm>
            <a:off x="7805737" y="5662613"/>
            <a:ext cx="3748088" cy="707886"/>
          </a:xfrm>
          <a:prstGeom prst="rect">
            <a:avLst/>
          </a:prstGeom>
          <a:noFill/>
        </p:spPr>
        <p:txBody>
          <a:bodyPr wrap="square" rtlCol="0">
            <a:spAutoFit/>
          </a:bodyPr>
          <a:lstStyle/>
          <a:p>
            <a:r>
              <a:rPr lang="en-US" sz="2000" dirty="0"/>
              <a:t>Meta-analyses of nodal regressions</a:t>
            </a:r>
            <a:endParaRPr lang="en-CA" sz="2000" dirty="0"/>
          </a:p>
        </p:txBody>
      </p:sp>
    </p:spTree>
    <p:extLst>
      <p:ext uri="{BB962C8B-B14F-4D97-AF65-F5344CB8AC3E}">
        <p14:creationId xmlns:p14="http://schemas.microsoft.com/office/powerpoint/2010/main" val="21132285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pic>
        <p:nvPicPr>
          <p:cNvPr id="1026" name="Picture 2">
            <a:extLst>
              <a:ext uri="{FF2B5EF4-FFF2-40B4-BE49-F238E27FC236}">
                <a16:creationId xmlns:a16="http://schemas.microsoft.com/office/drawing/2014/main" id="{41594C03-FE3E-95E0-9AB5-9E88D4BCF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210" y="954605"/>
            <a:ext cx="4966657" cy="567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140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pic>
        <p:nvPicPr>
          <p:cNvPr id="1026" name="Picture 2">
            <a:extLst>
              <a:ext uri="{FF2B5EF4-FFF2-40B4-BE49-F238E27FC236}">
                <a16:creationId xmlns:a16="http://schemas.microsoft.com/office/drawing/2014/main" id="{41594C03-FE3E-95E0-9AB5-9E88D4BCF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210" y="954605"/>
            <a:ext cx="4966657" cy="56761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Tree>
    <p:extLst>
      <p:ext uri="{BB962C8B-B14F-4D97-AF65-F5344CB8AC3E}">
        <p14:creationId xmlns:p14="http://schemas.microsoft.com/office/powerpoint/2010/main" val="1694082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Lattice network</a:t>
            </a:r>
          </a:p>
        </p:txBody>
      </p:sp>
      <p:pic>
        <p:nvPicPr>
          <p:cNvPr id="5" name="Picture 4">
            <a:extLst>
              <a:ext uri="{FF2B5EF4-FFF2-40B4-BE49-F238E27FC236}">
                <a16:creationId xmlns:a16="http://schemas.microsoft.com/office/drawing/2014/main" id="{FFF71B85-93CE-458D-9634-F2A2B9DF7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3" y="2170216"/>
            <a:ext cx="4964128" cy="4028666"/>
          </a:xfrm>
          <a:prstGeom prst="rect">
            <a:avLst/>
          </a:prstGeom>
        </p:spPr>
      </p:pic>
      <p:pic>
        <p:nvPicPr>
          <p:cNvPr id="9" name="Picture 8">
            <a:extLst>
              <a:ext uri="{FF2B5EF4-FFF2-40B4-BE49-F238E27FC236}">
                <a16:creationId xmlns:a16="http://schemas.microsoft.com/office/drawing/2014/main" id="{AF025E4C-2928-49B4-8EF3-D46AE9F33E7B}"/>
              </a:ext>
            </a:extLst>
          </p:cNvPr>
          <p:cNvPicPr>
            <a:picLocks noChangeAspect="1"/>
          </p:cNvPicPr>
          <p:nvPr/>
        </p:nvPicPr>
        <p:blipFill rotWithShape="1">
          <a:blip r:embed="rId4"/>
          <a:srcRect l="1587" t="19195" r="77273" b="76255"/>
          <a:stretch/>
        </p:blipFill>
        <p:spPr>
          <a:xfrm>
            <a:off x="4633843" y="2179779"/>
            <a:ext cx="7477373" cy="452582"/>
          </a:xfrm>
          <a:prstGeom prst="rect">
            <a:avLst/>
          </a:prstGeom>
        </p:spPr>
      </p:pic>
      <p:sp>
        <p:nvSpPr>
          <p:cNvPr id="10" name="TextBox 9">
            <a:extLst>
              <a:ext uri="{FF2B5EF4-FFF2-40B4-BE49-F238E27FC236}">
                <a16:creationId xmlns:a16="http://schemas.microsoft.com/office/drawing/2014/main" id="{6FD30D2F-BD90-46FF-A2D5-A6A4D5E002EF}"/>
              </a:ext>
            </a:extLst>
          </p:cNvPr>
          <p:cNvSpPr txBox="1"/>
          <p:nvPr/>
        </p:nvSpPr>
        <p:spPr>
          <a:xfrm>
            <a:off x="5560291" y="3500583"/>
            <a:ext cx="6100486" cy="2308324"/>
          </a:xfrm>
          <a:prstGeom prst="rect">
            <a:avLst/>
          </a:prstGeom>
          <a:noFill/>
        </p:spPr>
        <p:txBody>
          <a:bodyPr wrap="square" rtlCol="0">
            <a:spAutoFit/>
          </a:bodyPr>
          <a:lstStyle/>
          <a:p>
            <a:r>
              <a:rPr lang="en-US" sz="2400" dirty="0"/>
              <a:t>A basic “geographic” model</a:t>
            </a:r>
          </a:p>
          <a:p>
            <a:endParaRPr lang="en-US" sz="2400" dirty="0"/>
          </a:p>
          <a:p>
            <a:r>
              <a:rPr lang="en-US" sz="2400" dirty="0"/>
              <a:t>Connections between </a:t>
            </a:r>
            <a:r>
              <a:rPr lang="en-US" sz="2400" dirty="0" err="1"/>
              <a:t>neighbours</a:t>
            </a:r>
            <a:r>
              <a:rPr lang="en-US" sz="2400" dirty="0"/>
              <a:t> in a lattice</a:t>
            </a:r>
          </a:p>
          <a:p>
            <a:endParaRPr lang="en-US" sz="2400" dirty="0"/>
          </a:p>
          <a:p>
            <a:r>
              <a:rPr lang="en-US" sz="2400" dirty="0"/>
              <a:t>Can specify the lattice to have any dimension you like</a:t>
            </a:r>
            <a:endParaRPr lang="fr-FR" sz="2400" dirty="0"/>
          </a:p>
        </p:txBody>
      </p:sp>
    </p:spTree>
    <p:extLst>
      <p:ext uri="{BB962C8B-B14F-4D97-AF65-F5344CB8AC3E}">
        <p14:creationId xmlns:p14="http://schemas.microsoft.com/office/powerpoint/2010/main" val="15282267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
        <p:nvSpPr>
          <p:cNvPr id="7" name="TextBox 6">
            <a:extLst>
              <a:ext uri="{FF2B5EF4-FFF2-40B4-BE49-F238E27FC236}">
                <a16:creationId xmlns:a16="http://schemas.microsoft.com/office/drawing/2014/main" id="{27F80DDE-4FBC-DC1E-6DB4-FC5BB3725C14}"/>
              </a:ext>
            </a:extLst>
          </p:cNvPr>
          <p:cNvSpPr txBox="1"/>
          <p:nvPr/>
        </p:nvSpPr>
        <p:spPr>
          <a:xfrm>
            <a:off x="6277496" y="899895"/>
            <a:ext cx="5651267" cy="2000548"/>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interactions</a:t>
            </a:r>
          </a:p>
          <a:p>
            <a:r>
              <a:rPr lang="en-US" sz="2000" dirty="0"/>
              <a:t>Does it make biological sense to compare these behaviours?</a:t>
            </a:r>
          </a:p>
          <a:p>
            <a:endParaRPr lang="en-US" sz="2000" dirty="0"/>
          </a:p>
          <a:p>
            <a:r>
              <a:rPr lang="en-US" sz="2000" dirty="0"/>
              <a:t>Will the nature of the interaction affect network structure?</a:t>
            </a:r>
            <a:endParaRPr lang="en-US" sz="2400" dirty="0"/>
          </a:p>
        </p:txBody>
      </p:sp>
      <p:pic>
        <p:nvPicPr>
          <p:cNvPr id="9" name="Picture 8">
            <a:extLst>
              <a:ext uri="{FF2B5EF4-FFF2-40B4-BE49-F238E27FC236}">
                <a16:creationId xmlns:a16="http://schemas.microsoft.com/office/drawing/2014/main" id="{C2B0E3DB-2F15-6C55-4A92-3E9DF8378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894" y="4136955"/>
            <a:ext cx="1838556" cy="1034188"/>
          </a:xfrm>
          <a:prstGeom prst="ellipse">
            <a:avLst/>
          </a:prstGeom>
          <a:ln>
            <a:noFill/>
          </a:ln>
          <a:effectLst>
            <a:softEdge rad="112500"/>
          </a:effectLst>
        </p:spPr>
      </p:pic>
      <p:pic>
        <p:nvPicPr>
          <p:cNvPr id="10" name="Picture 9">
            <a:extLst>
              <a:ext uri="{FF2B5EF4-FFF2-40B4-BE49-F238E27FC236}">
                <a16:creationId xmlns:a16="http://schemas.microsoft.com/office/drawing/2014/main" id="{9A877E95-E329-6152-6F90-A52C82074B0D}"/>
              </a:ext>
            </a:extLst>
          </p:cNvPr>
          <p:cNvPicPr>
            <a:picLocks noChangeAspect="1"/>
          </p:cNvPicPr>
          <p:nvPr/>
        </p:nvPicPr>
        <p:blipFill rotWithShape="1">
          <a:blip r:embed="rId4">
            <a:extLst>
              <a:ext uri="{28A0092B-C50C-407E-A947-70E740481C1C}">
                <a14:useLocalDpi xmlns:a14="http://schemas.microsoft.com/office/drawing/2010/main" val="0"/>
              </a:ext>
            </a:extLst>
          </a:blip>
          <a:srcRect b="14682"/>
          <a:stretch/>
        </p:blipFill>
        <p:spPr>
          <a:xfrm>
            <a:off x="8155125" y="3646291"/>
            <a:ext cx="1965382" cy="1057462"/>
          </a:xfrm>
          <a:prstGeom prst="ellipse">
            <a:avLst/>
          </a:prstGeom>
          <a:ln>
            <a:noFill/>
          </a:ln>
          <a:effectLst>
            <a:softEdge rad="112500"/>
          </a:effectLst>
        </p:spPr>
      </p:pic>
      <p:pic>
        <p:nvPicPr>
          <p:cNvPr id="11" name="Picture 10">
            <a:extLst>
              <a:ext uri="{FF2B5EF4-FFF2-40B4-BE49-F238E27FC236}">
                <a16:creationId xmlns:a16="http://schemas.microsoft.com/office/drawing/2014/main" id="{D1061B35-DC00-5037-68F4-D9DEE3DE12FD}"/>
              </a:ext>
            </a:extLst>
          </p:cNvPr>
          <p:cNvPicPr>
            <a:picLocks noChangeAspect="1"/>
          </p:cNvPicPr>
          <p:nvPr/>
        </p:nvPicPr>
        <p:blipFill rotWithShape="1">
          <a:blip r:embed="rId5">
            <a:extLst>
              <a:ext uri="{28A0092B-C50C-407E-A947-70E740481C1C}">
                <a14:useLocalDpi xmlns:a14="http://schemas.microsoft.com/office/drawing/2010/main" val="0"/>
              </a:ext>
            </a:extLst>
          </a:blip>
          <a:srcRect l="30356" r="14267"/>
          <a:stretch/>
        </p:blipFill>
        <p:spPr>
          <a:xfrm>
            <a:off x="10120507" y="3211253"/>
            <a:ext cx="1480102" cy="993999"/>
          </a:xfrm>
          <a:prstGeom prst="ellipse">
            <a:avLst/>
          </a:prstGeom>
          <a:ln>
            <a:noFill/>
          </a:ln>
          <a:effectLst>
            <a:softEdge rad="112500"/>
          </a:effectLst>
        </p:spPr>
      </p:pic>
      <p:sp>
        <p:nvSpPr>
          <p:cNvPr id="12" name="TextBox 11">
            <a:extLst>
              <a:ext uri="{FF2B5EF4-FFF2-40B4-BE49-F238E27FC236}">
                <a16:creationId xmlns:a16="http://schemas.microsoft.com/office/drawing/2014/main" id="{1AD0870C-718B-5109-EEEC-259354BA15A3}"/>
              </a:ext>
            </a:extLst>
          </p:cNvPr>
          <p:cNvSpPr txBox="1"/>
          <p:nvPr/>
        </p:nvSpPr>
        <p:spPr>
          <a:xfrm>
            <a:off x="6223464" y="5224549"/>
            <a:ext cx="2007523" cy="369332"/>
          </a:xfrm>
          <a:prstGeom prst="rect">
            <a:avLst/>
          </a:prstGeom>
          <a:noFill/>
        </p:spPr>
        <p:txBody>
          <a:bodyPr wrap="square" rtlCol="0">
            <a:spAutoFit/>
          </a:bodyPr>
          <a:lstStyle/>
          <a:p>
            <a:pPr algn="ctr"/>
            <a:r>
              <a:rPr lang="en-US" dirty="0"/>
              <a:t>Affiliative</a:t>
            </a:r>
            <a:endParaRPr lang="en-CA" dirty="0"/>
          </a:p>
        </p:txBody>
      </p:sp>
      <p:sp>
        <p:nvSpPr>
          <p:cNvPr id="13" name="TextBox 12">
            <a:extLst>
              <a:ext uri="{FF2B5EF4-FFF2-40B4-BE49-F238E27FC236}">
                <a16:creationId xmlns:a16="http://schemas.microsoft.com/office/drawing/2014/main" id="{9AFF9C49-B050-8D41-110E-AC73F54E4E08}"/>
              </a:ext>
            </a:extLst>
          </p:cNvPr>
          <p:cNvSpPr txBox="1"/>
          <p:nvPr/>
        </p:nvSpPr>
        <p:spPr>
          <a:xfrm>
            <a:off x="8134054" y="4703753"/>
            <a:ext cx="2007523" cy="369332"/>
          </a:xfrm>
          <a:prstGeom prst="rect">
            <a:avLst/>
          </a:prstGeom>
          <a:noFill/>
        </p:spPr>
        <p:txBody>
          <a:bodyPr wrap="square" rtlCol="0">
            <a:spAutoFit/>
          </a:bodyPr>
          <a:lstStyle/>
          <a:p>
            <a:pPr algn="ctr"/>
            <a:r>
              <a:rPr lang="en-US" dirty="0"/>
              <a:t>Agonistic</a:t>
            </a:r>
            <a:endParaRPr lang="en-CA" dirty="0"/>
          </a:p>
        </p:txBody>
      </p:sp>
      <p:sp>
        <p:nvSpPr>
          <p:cNvPr id="14" name="TextBox 13">
            <a:extLst>
              <a:ext uri="{FF2B5EF4-FFF2-40B4-BE49-F238E27FC236}">
                <a16:creationId xmlns:a16="http://schemas.microsoft.com/office/drawing/2014/main" id="{ECDA4EC1-DC3F-058B-0F82-E5A112802A98}"/>
              </a:ext>
            </a:extLst>
          </p:cNvPr>
          <p:cNvSpPr txBox="1"/>
          <p:nvPr/>
        </p:nvSpPr>
        <p:spPr>
          <a:xfrm>
            <a:off x="9918215" y="4209949"/>
            <a:ext cx="2007523" cy="369332"/>
          </a:xfrm>
          <a:prstGeom prst="rect">
            <a:avLst/>
          </a:prstGeom>
          <a:noFill/>
        </p:spPr>
        <p:txBody>
          <a:bodyPr wrap="square" rtlCol="0">
            <a:spAutoFit/>
          </a:bodyPr>
          <a:lstStyle/>
          <a:p>
            <a:pPr algn="ctr"/>
            <a:r>
              <a:rPr lang="en-US" dirty="0"/>
              <a:t>Group-based</a:t>
            </a:r>
            <a:endParaRPr lang="en-CA" dirty="0"/>
          </a:p>
        </p:txBody>
      </p:sp>
    </p:spTree>
    <p:extLst>
      <p:ext uri="{BB962C8B-B14F-4D97-AF65-F5344CB8AC3E}">
        <p14:creationId xmlns:p14="http://schemas.microsoft.com/office/powerpoint/2010/main" val="18382075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
        <p:nvSpPr>
          <p:cNvPr id="7" name="TextBox 6">
            <a:extLst>
              <a:ext uri="{FF2B5EF4-FFF2-40B4-BE49-F238E27FC236}">
                <a16:creationId xmlns:a16="http://schemas.microsoft.com/office/drawing/2014/main" id="{27F80DDE-4FBC-DC1E-6DB4-FC5BB3725C14}"/>
              </a:ext>
            </a:extLst>
          </p:cNvPr>
          <p:cNvSpPr txBox="1"/>
          <p:nvPr/>
        </p:nvSpPr>
        <p:spPr>
          <a:xfrm>
            <a:off x="6277496" y="899895"/>
            <a:ext cx="5651267" cy="2000548"/>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interactions</a:t>
            </a:r>
          </a:p>
          <a:p>
            <a:r>
              <a:rPr lang="en-US" sz="2000" dirty="0"/>
              <a:t>Does it make biological sense to compare these behaviours?</a:t>
            </a:r>
          </a:p>
          <a:p>
            <a:endParaRPr lang="en-US" sz="2000" dirty="0"/>
          </a:p>
          <a:p>
            <a:r>
              <a:rPr lang="en-US" sz="2000" dirty="0"/>
              <a:t>Will the nature of the interaction affect network structure?</a:t>
            </a:r>
            <a:endParaRPr lang="en-US" sz="2400" dirty="0"/>
          </a:p>
        </p:txBody>
      </p:sp>
      <p:sp>
        <p:nvSpPr>
          <p:cNvPr id="15" name="TextBox 14">
            <a:extLst>
              <a:ext uri="{FF2B5EF4-FFF2-40B4-BE49-F238E27FC236}">
                <a16:creationId xmlns:a16="http://schemas.microsoft.com/office/drawing/2014/main" id="{4FB52245-1F0D-96DD-89F0-71EDD583D229}"/>
              </a:ext>
            </a:extLst>
          </p:cNvPr>
          <p:cNvSpPr txBox="1"/>
          <p:nvPr/>
        </p:nvSpPr>
        <p:spPr>
          <a:xfrm>
            <a:off x="6277496" y="3101382"/>
            <a:ext cx="5651267" cy="1077218"/>
          </a:xfrm>
          <a:prstGeom prst="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scales of study</a:t>
            </a:r>
          </a:p>
          <a:p>
            <a:r>
              <a:rPr lang="en-US" sz="2000" dirty="0"/>
              <a:t>Does the approach and scale of studies lead to differences in network structure?</a:t>
            </a:r>
          </a:p>
        </p:txBody>
      </p:sp>
      <p:pic>
        <p:nvPicPr>
          <p:cNvPr id="9" name="Picture 8">
            <a:extLst>
              <a:ext uri="{FF2B5EF4-FFF2-40B4-BE49-F238E27FC236}">
                <a16:creationId xmlns:a16="http://schemas.microsoft.com/office/drawing/2014/main" id="{F83FCBC1-7408-4D82-A3C2-26AFE881E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019" y="4304951"/>
            <a:ext cx="3185110" cy="2584893"/>
          </a:xfrm>
          <a:prstGeom prst="rect">
            <a:avLst/>
          </a:prstGeom>
        </p:spPr>
      </p:pic>
      <p:sp>
        <p:nvSpPr>
          <p:cNvPr id="10" name="Rectangle 9">
            <a:extLst>
              <a:ext uri="{FF2B5EF4-FFF2-40B4-BE49-F238E27FC236}">
                <a16:creationId xmlns:a16="http://schemas.microsoft.com/office/drawing/2014/main" id="{11A315A6-F6E1-0F1A-A83B-5837784309C1}"/>
              </a:ext>
            </a:extLst>
          </p:cNvPr>
          <p:cNvSpPr/>
          <p:nvPr/>
        </p:nvSpPr>
        <p:spPr>
          <a:xfrm>
            <a:off x="7863841" y="5120639"/>
            <a:ext cx="798021" cy="65254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23DCF0F9-CA64-32F3-D4AF-E64695401BD9}"/>
              </a:ext>
            </a:extLst>
          </p:cNvPr>
          <p:cNvPicPr>
            <a:picLocks noChangeAspect="1"/>
          </p:cNvPicPr>
          <p:nvPr/>
        </p:nvPicPr>
        <p:blipFill rotWithShape="1">
          <a:blip r:embed="rId3">
            <a:extLst>
              <a:ext uri="{28A0092B-C50C-407E-A947-70E740481C1C}">
                <a14:useLocalDpi xmlns:a14="http://schemas.microsoft.com/office/drawing/2010/main" val="0"/>
              </a:ext>
            </a:extLst>
          </a:blip>
          <a:srcRect l="62570" t="29247" r="12375" b="44544"/>
          <a:stretch/>
        </p:blipFill>
        <p:spPr>
          <a:xfrm>
            <a:off x="9555479" y="4598315"/>
            <a:ext cx="2196611" cy="1864830"/>
          </a:xfrm>
          <a:prstGeom prst="rect">
            <a:avLst/>
          </a:prstGeom>
          <a:ln w="28575">
            <a:solidFill>
              <a:srgbClr val="FFC000"/>
            </a:solidFill>
          </a:ln>
        </p:spPr>
      </p:pic>
      <p:cxnSp>
        <p:nvCxnSpPr>
          <p:cNvPr id="13" name="Straight Connector 12">
            <a:extLst>
              <a:ext uri="{FF2B5EF4-FFF2-40B4-BE49-F238E27FC236}">
                <a16:creationId xmlns:a16="http://schemas.microsoft.com/office/drawing/2014/main" id="{88EA0359-34F6-A77A-217D-C5C21064EA5E}"/>
              </a:ext>
            </a:extLst>
          </p:cNvPr>
          <p:cNvCxnSpPr/>
          <p:nvPr/>
        </p:nvCxnSpPr>
        <p:spPr>
          <a:xfrm flipV="1">
            <a:off x="8661862" y="4601095"/>
            <a:ext cx="885305" cy="51954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94ADC4-2A92-CA00-CE2A-F935AE56875B}"/>
              </a:ext>
            </a:extLst>
          </p:cNvPr>
          <p:cNvCxnSpPr>
            <a:cxnSpLocks/>
          </p:cNvCxnSpPr>
          <p:nvPr/>
        </p:nvCxnSpPr>
        <p:spPr>
          <a:xfrm>
            <a:off x="8670174" y="5745469"/>
            <a:ext cx="876993" cy="73153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275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
        <p:nvSpPr>
          <p:cNvPr id="7" name="TextBox 6">
            <a:extLst>
              <a:ext uri="{FF2B5EF4-FFF2-40B4-BE49-F238E27FC236}">
                <a16:creationId xmlns:a16="http://schemas.microsoft.com/office/drawing/2014/main" id="{27F80DDE-4FBC-DC1E-6DB4-FC5BB3725C14}"/>
              </a:ext>
            </a:extLst>
          </p:cNvPr>
          <p:cNvSpPr txBox="1"/>
          <p:nvPr/>
        </p:nvSpPr>
        <p:spPr>
          <a:xfrm>
            <a:off x="6277496" y="899895"/>
            <a:ext cx="5651267" cy="2000548"/>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interactions</a:t>
            </a:r>
          </a:p>
          <a:p>
            <a:r>
              <a:rPr lang="en-US" sz="2000" dirty="0"/>
              <a:t>Does it make biological sense to compare these behaviours?</a:t>
            </a:r>
          </a:p>
          <a:p>
            <a:endParaRPr lang="en-US" sz="2000" dirty="0"/>
          </a:p>
          <a:p>
            <a:r>
              <a:rPr lang="en-US" sz="2000" dirty="0"/>
              <a:t>Will the nature of the interaction affect network structure?</a:t>
            </a:r>
            <a:endParaRPr lang="en-US" sz="2400" dirty="0"/>
          </a:p>
        </p:txBody>
      </p:sp>
      <p:sp>
        <p:nvSpPr>
          <p:cNvPr id="15" name="TextBox 14">
            <a:extLst>
              <a:ext uri="{FF2B5EF4-FFF2-40B4-BE49-F238E27FC236}">
                <a16:creationId xmlns:a16="http://schemas.microsoft.com/office/drawing/2014/main" id="{4FB52245-1F0D-96DD-89F0-71EDD583D229}"/>
              </a:ext>
            </a:extLst>
          </p:cNvPr>
          <p:cNvSpPr txBox="1"/>
          <p:nvPr/>
        </p:nvSpPr>
        <p:spPr>
          <a:xfrm>
            <a:off x="6277496" y="3101382"/>
            <a:ext cx="5651267" cy="1077218"/>
          </a:xfrm>
          <a:prstGeom prst="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scales of study</a:t>
            </a:r>
          </a:p>
          <a:p>
            <a:r>
              <a:rPr lang="en-US" sz="2000" dirty="0"/>
              <a:t>Does the approach and scale of studies lead to differences in network structure?</a:t>
            </a:r>
          </a:p>
        </p:txBody>
      </p:sp>
      <p:pic>
        <p:nvPicPr>
          <p:cNvPr id="35" name="Picture 34">
            <a:extLst>
              <a:ext uri="{FF2B5EF4-FFF2-40B4-BE49-F238E27FC236}">
                <a16:creationId xmlns:a16="http://schemas.microsoft.com/office/drawing/2014/main" id="{067F524C-73E8-43C0-B260-0A664E7D1210}"/>
              </a:ext>
            </a:extLst>
          </p:cNvPr>
          <p:cNvPicPr>
            <a:picLocks noChangeAspect="1"/>
          </p:cNvPicPr>
          <p:nvPr/>
        </p:nvPicPr>
        <p:blipFill>
          <a:blip r:embed="rId3"/>
          <a:stretch>
            <a:fillRect/>
          </a:stretch>
        </p:blipFill>
        <p:spPr>
          <a:xfrm>
            <a:off x="7170287" y="4440628"/>
            <a:ext cx="1060401" cy="1819877"/>
          </a:xfrm>
          <a:prstGeom prst="rect">
            <a:avLst/>
          </a:prstGeom>
        </p:spPr>
      </p:pic>
      <p:pic>
        <p:nvPicPr>
          <p:cNvPr id="50" name="Picture 49">
            <a:extLst>
              <a:ext uri="{FF2B5EF4-FFF2-40B4-BE49-F238E27FC236}">
                <a16:creationId xmlns:a16="http://schemas.microsoft.com/office/drawing/2014/main" id="{3EBAE071-1BDB-6D0E-F857-A311B58FBDA4}"/>
              </a:ext>
            </a:extLst>
          </p:cNvPr>
          <p:cNvPicPr>
            <a:picLocks noChangeAspect="1"/>
          </p:cNvPicPr>
          <p:nvPr/>
        </p:nvPicPr>
        <p:blipFill>
          <a:blip r:embed="rId4"/>
          <a:stretch>
            <a:fillRect/>
          </a:stretch>
        </p:blipFill>
        <p:spPr>
          <a:xfrm>
            <a:off x="10256701" y="4440628"/>
            <a:ext cx="1060400" cy="1819877"/>
          </a:xfrm>
          <a:prstGeom prst="rect">
            <a:avLst/>
          </a:prstGeom>
        </p:spPr>
      </p:pic>
      <p:sp>
        <p:nvSpPr>
          <p:cNvPr id="51" name="Arrow: Right 50">
            <a:extLst>
              <a:ext uri="{FF2B5EF4-FFF2-40B4-BE49-F238E27FC236}">
                <a16:creationId xmlns:a16="http://schemas.microsoft.com/office/drawing/2014/main" id="{86A46B3A-CE7F-F8BE-1520-35A847E7C05E}"/>
              </a:ext>
            </a:extLst>
          </p:cNvPr>
          <p:cNvSpPr/>
          <p:nvPr/>
        </p:nvSpPr>
        <p:spPr>
          <a:xfrm>
            <a:off x="8545976" y="5067300"/>
            <a:ext cx="1485900" cy="404813"/>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TextBox 51">
            <a:extLst>
              <a:ext uri="{FF2B5EF4-FFF2-40B4-BE49-F238E27FC236}">
                <a16:creationId xmlns:a16="http://schemas.microsoft.com/office/drawing/2014/main" id="{90E63E17-E4F2-2B9A-1AEB-6FEB87502170}"/>
              </a:ext>
            </a:extLst>
          </p:cNvPr>
          <p:cNvSpPr txBox="1"/>
          <p:nvPr/>
        </p:nvSpPr>
        <p:spPr>
          <a:xfrm>
            <a:off x="5928489" y="5876202"/>
            <a:ext cx="1553400" cy="646331"/>
          </a:xfrm>
          <a:prstGeom prst="rect">
            <a:avLst/>
          </a:prstGeom>
          <a:noFill/>
        </p:spPr>
        <p:txBody>
          <a:bodyPr wrap="square" rtlCol="0">
            <a:spAutoFit/>
          </a:bodyPr>
          <a:lstStyle/>
          <a:p>
            <a:r>
              <a:rPr lang="en-US" dirty="0"/>
              <a:t>Monitored for 1 day</a:t>
            </a:r>
            <a:endParaRPr lang="en-CA" dirty="0"/>
          </a:p>
        </p:txBody>
      </p:sp>
      <p:sp>
        <p:nvSpPr>
          <p:cNvPr id="53" name="TextBox 52">
            <a:extLst>
              <a:ext uri="{FF2B5EF4-FFF2-40B4-BE49-F238E27FC236}">
                <a16:creationId xmlns:a16="http://schemas.microsoft.com/office/drawing/2014/main" id="{B38B5D2E-E64B-6621-77C0-1CE738533B97}"/>
              </a:ext>
            </a:extLst>
          </p:cNvPr>
          <p:cNvSpPr txBox="1"/>
          <p:nvPr/>
        </p:nvSpPr>
        <p:spPr>
          <a:xfrm>
            <a:off x="9103129" y="5876202"/>
            <a:ext cx="1553400" cy="646331"/>
          </a:xfrm>
          <a:prstGeom prst="rect">
            <a:avLst/>
          </a:prstGeom>
          <a:noFill/>
        </p:spPr>
        <p:txBody>
          <a:bodyPr wrap="square" rtlCol="0">
            <a:spAutoFit/>
          </a:bodyPr>
          <a:lstStyle/>
          <a:p>
            <a:r>
              <a:rPr lang="en-US" dirty="0"/>
              <a:t>Monitored for 7 days</a:t>
            </a:r>
            <a:endParaRPr lang="en-CA" dirty="0"/>
          </a:p>
        </p:txBody>
      </p:sp>
    </p:spTree>
    <p:extLst>
      <p:ext uri="{BB962C8B-B14F-4D97-AF65-F5344CB8AC3E}">
        <p14:creationId xmlns:p14="http://schemas.microsoft.com/office/powerpoint/2010/main" val="25335058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2862322"/>
          </a:xfrm>
          <a:prstGeom prst="rect">
            <a:avLst/>
          </a:prstGeom>
          <a:noFill/>
        </p:spPr>
        <p:txBody>
          <a:bodyPr wrap="square" rtlCol="0">
            <a:spAutoFit/>
          </a:bodyPr>
          <a:lstStyle/>
          <a:p>
            <a:r>
              <a:rPr lang="en-US" sz="2000" dirty="0"/>
              <a:t>The most important considerations are:</a:t>
            </a:r>
          </a:p>
          <a:p>
            <a:endParaRPr lang="en-US" sz="2000" dirty="0"/>
          </a:p>
          <a:p>
            <a:pPr marL="342900" indent="-342900">
              <a:buFontTx/>
              <a:buChar char="-"/>
            </a:pPr>
            <a:r>
              <a:rPr lang="en-US" sz="2000" dirty="0"/>
              <a:t>Choosing </a:t>
            </a:r>
            <a:r>
              <a:rPr lang="en-US" sz="2000" b="1" dirty="0"/>
              <a:t>relevant and comparable interactions </a:t>
            </a:r>
            <a:r>
              <a:rPr lang="en-US" sz="2000" dirty="0"/>
              <a:t>or behaviours</a:t>
            </a:r>
          </a:p>
          <a:p>
            <a:pPr marL="342900" indent="-342900">
              <a:buFontTx/>
              <a:buChar char="-"/>
            </a:pPr>
            <a:endParaRPr lang="en-US" sz="2000" dirty="0"/>
          </a:p>
          <a:p>
            <a:pPr marL="342900" indent="-342900">
              <a:buFontTx/>
              <a:buChar char="-"/>
            </a:pPr>
            <a:r>
              <a:rPr lang="en-US" sz="2000" dirty="0"/>
              <a:t>Using </a:t>
            </a:r>
            <a:r>
              <a:rPr lang="en-US" sz="2000" b="1" dirty="0"/>
              <a:t>comparable scales of study and methods </a:t>
            </a:r>
            <a:r>
              <a:rPr lang="en-US" sz="2000" dirty="0"/>
              <a:t>(or controlling for these features)</a:t>
            </a:r>
          </a:p>
          <a:p>
            <a:pPr marL="342900" indent="-342900">
              <a:buFontTx/>
              <a:buChar char="-"/>
            </a:pPr>
            <a:endParaRPr lang="en-US" sz="2000" dirty="0"/>
          </a:p>
          <a:p>
            <a:pPr marL="342900" indent="-342900">
              <a:buFontTx/>
              <a:buChar char="-"/>
            </a:pPr>
            <a:r>
              <a:rPr lang="en-US" sz="2000" dirty="0"/>
              <a:t>Using </a:t>
            </a:r>
            <a:r>
              <a:rPr lang="en-US" sz="2000" b="1" dirty="0"/>
              <a:t>comparable edge weights</a:t>
            </a:r>
            <a:endParaRPr lang="en-CA" sz="2000" b="1" dirty="0"/>
          </a:p>
        </p:txBody>
      </p:sp>
      <p:sp>
        <p:nvSpPr>
          <p:cNvPr id="7" name="TextBox 6">
            <a:extLst>
              <a:ext uri="{FF2B5EF4-FFF2-40B4-BE49-F238E27FC236}">
                <a16:creationId xmlns:a16="http://schemas.microsoft.com/office/drawing/2014/main" id="{27F80DDE-4FBC-DC1E-6DB4-FC5BB3725C14}"/>
              </a:ext>
            </a:extLst>
          </p:cNvPr>
          <p:cNvSpPr txBox="1"/>
          <p:nvPr/>
        </p:nvSpPr>
        <p:spPr>
          <a:xfrm>
            <a:off x="6277496" y="899895"/>
            <a:ext cx="5651267" cy="2000548"/>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interactions</a:t>
            </a:r>
          </a:p>
          <a:p>
            <a:r>
              <a:rPr lang="en-US" sz="2000" dirty="0"/>
              <a:t>Does it make biological sense to compare these behaviours?</a:t>
            </a:r>
          </a:p>
          <a:p>
            <a:endParaRPr lang="en-US" sz="2000" dirty="0"/>
          </a:p>
          <a:p>
            <a:r>
              <a:rPr lang="en-US" sz="2000" dirty="0"/>
              <a:t>Will the nature of the interaction affect network structure?</a:t>
            </a:r>
            <a:endParaRPr lang="en-US" sz="2400" dirty="0"/>
          </a:p>
        </p:txBody>
      </p:sp>
      <p:sp>
        <p:nvSpPr>
          <p:cNvPr id="15" name="TextBox 14">
            <a:extLst>
              <a:ext uri="{FF2B5EF4-FFF2-40B4-BE49-F238E27FC236}">
                <a16:creationId xmlns:a16="http://schemas.microsoft.com/office/drawing/2014/main" id="{4FB52245-1F0D-96DD-89F0-71EDD583D229}"/>
              </a:ext>
            </a:extLst>
          </p:cNvPr>
          <p:cNvSpPr txBox="1"/>
          <p:nvPr/>
        </p:nvSpPr>
        <p:spPr>
          <a:xfrm>
            <a:off x="6277496" y="3101382"/>
            <a:ext cx="5651267" cy="1077218"/>
          </a:xfrm>
          <a:prstGeom prst="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scales of study</a:t>
            </a:r>
          </a:p>
          <a:p>
            <a:r>
              <a:rPr lang="en-US" sz="2000" dirty="0"/>
              <a:t>Does the approach and scale of studies lead to differences in network structure?</a:t>
            </a:r>
          </a:p>
        </p:txBody>
      </p:sp>
      <p:sp>
        <p:nvSpPr>
          <p:cNvPr id="9" name="TextBox 8">
            <a:extLst>
              <a:ext uri="{FF2B5EF4-FFF2-40B4-BE49-F238E27FC236}">
                <a16:creationId xmlns:a16="http://schemas.microsoft.com/office/drawing/2014/main" id="{2A83057B-EC71-5572-0584-A4DB5FE4442A}"/>
              </a:ext>
            </a:extLst>
          </p:cNvPr>
          <p:cNvSpPr txBox="1"/>
          <p:nvPr/>
        </p:nvSpPr>
        <p:spPr>
          <a:xfrm>
            <a:off x="6277495" y="4379539"/>
            <a:ext cx="5651267" cy="1384995"/>
          </a:xfrm>
          <a:prstGeom prst="rect">
            <a:avLst/>
          </a:prstGeom>
          <a:solidFill>
            <a:schemeClr val="bg1">
              <a:lumMod val="6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400" b="1" dirty="0"/>
              <a:t>Comparable edge weights</a:t>
            </a:r>
          </a:p>
          <a:p>
            <a:r>
              <a:rPr lang="en-US" sz="2000" dirty="0"/>
              <a:t>How to control for the fact that some studies might use different types of edge weights (e.g. counts vs. durations)?</a:t>
            </a:r>
          </a:p>
        </p:txBody>
      </p:sp>
    </p:spTree>
    <p:extLst>
      <p:ext uri="{BB962C8B-B14F-4D97-AF65-F5344CB8AC3E}">
        <p14:creationId xmlns:p14="http://schemas.microsoft.com/office/powerpoint/2010/main" val="3151176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707886"/>
          </a:xfrm>
          <a:prstGeom prst="rect">
            <a:avLst/>
          </a:prstGeom>
          <a:noFill/>
        </p:spPr>
        <p:txBody>
          <a:bodyPr wrap="square" rtlCol="0">
            <a:spAutoFit/>
          </a:bodyPr>
          <a:lstStyle/>
          <a:p>
            <a:r>
              <a:rPr lang="en-US" sz="2000" b="1" dirty="0"/>
              <a:t>Network size is a particular challenge</a:t>
            </a:r>
          </a:p>
          <a:p>
            <a:endParaRPr lang="en-US" sz="2000" dirty="0"/>
          </a:p>
        </p:txBody>
      </p:sp>
      <p:grpSp>
        <p:nvGrpSpPr>
          <p:cNvPr id="10" name="Group 9">
            <a:extLst>
              <a:ext uri="{FF2B5EF4-FFF2-40B4-BE49-F238E27FC236}">
                <a16:creationId xmlns:a16="http://schemas.microsoft.com/office/drawing/2014/main" id="{9569CFA7-43E4-F0DB-CC99-F222C4FB2968}"/>
              </a:ext>
            </a:extLst>
          </p:cNvPr>
          <p:cNvGrpSpPr/>
          <p:nvPr/>
        </p:nvGrpSpPr>
        <p:grpSpPr>
          <a:xfrm>
            <a:off x="513764" y="4362377"/>
            <a:ext cx="11294267" cy="2262084"/>
            <a:chOff x="588579" y="3429000"/>
            <a:chExt cx="11294267" cy="2262084"/>
          </a:xfrm>
        </p:grpSpPr>
        <p:sp>
          <p:nvSpPr>
            <p:cNvPr id="11" name="TextBox 10">
              <a:extLst>
                <a:ext uri="{FF2B5EF4-FFF2-40B4-BE49-F238E27FC236}">
                  <a16:creationId xmlns:a16="http://schemas.microsoft.com/office/drawing/2014/main" id="{A22B4950-9591-5629-AECD-D67AAC49D107}"/>
                </a:ext>
              </a:extLst>
            </p:cNvPr>
            <p:cNvSpPr txBox="1"/>
            <p:nvPr/>
          </p:nvSpPr>
          <p:spPr>
            <a:xfrm>
              <a:off x="6361386" y="4392901"/>
              <a:ext cx="2317531" cy="369332"/>
            </a:xfrm>
            <a:prstGeom prst="rect">
              <a:avLst/>
            </a:prstGeom>
            <a:noFill/>
            <a:ln>
              <a:solidFill>
                <a:schemeClr val="tx1"/>
              </a:solidFill>
            </a:ln>
          </p:spPr>
          <p:txBody>
            <a:bodyPr wrap="square" rtlCol="0">
              <a:spAutoFit/>
            </a:bodyPr>
            <a:lstStyle/>
            <a:p>
              <a:pPr algn="ctr"/>
              <a:r>
                <a:rPr lang="en-US" b="1" dirty="0"/>
                <a:t>Network Structure</a:t>
              </a:r>
              <a:endParaRPr lang="en-CA" b="1" dirty="0"/>
            </a:p>
          </p:txBody>
        </p:sp>
        <p:sp>
          <p:nvSpPr>
            <p:cNvPr id="12" name="TextBox 11">
              <a:extLst>
                <a:ext uri="{FF2B5EF4-FFF2-40B4-BE49-F238E27FC236}">
                  <a16:creationId xmlns:a16="http://schemas.microsoft.com/office/drawing/2014/main" id="{DACCF74F-06A9-EBB7-61A2-7E7BC8D42F28}"/>
                </a:ext>
              </a:extLst>
            </p:cNvPr>
            <p:cNvSpPr txBox="1"/>
            <p:nvPr/>
          </p:nvSpPr>
          <p:spPr>
            <a:xfrm>
              <a:off x="3057196" y="5321752"/>
              <a:ext cx="2317531" cy="369332"/>
            </a:xfrm>
            <a:prstGeom prst="rect">
              <a:avLst/>
            </a:prstGeom>
            <a:noFill/>
            <a:ln>
              <a:solidFill>
                <a:schemeClr val="tx1"/>
              </a:solidFill>
            </a:ln>
          </p:spPr>
          <p:txBody>
            <a:bodyPr wrap="square" rtlCol="0">
              <a:spAutoFit/>
            </a:bodyPr>
            <a:lstStyle/>
            <a:p>
              <a:pPr algn="ctr"/>
              <a:r>
                <a:rPr lang="en-US" b="1" dirty="0"/>
                <a:t>Biological Factors</a:t>
              </a:r>
              <a:endParaRPr lang="en-CA" b="1" dirty="0"/>
            </a:p>
          </p:txBody>
        </p:sp>
        <p:sp>
          <p:nvSpPr>
            <p:cNvPr id="13" name="TextBox 12">
              <a:extLst>
                <a:ext uri="{FF2B5EF4-FFF2-40B4-BE49-F238E27FC236}">
                  <a16:creationId xmlns:a16="http://schemas.microsoft.com/office/drawing/2014/main" id="{5D54FA21-4C42-5948-A928-E1E7DFA9B9D8}"/>
                </a:ext>
              </a:extLst>
            </p:cNvPr>
            <p:cNvSpPr txBox="1"/>
            <p:nvPr/>
          </p:nvSpPr>
          <p:spPr>
            <a:xfrm>
              <a:off x="3057196" y="3429000"/>
              <a:ext cx="2317531" cy="369332"/>
            </a:xfrm>
            <a:prstGeom prst="rect">
              <a:avLst/>
            </a:prstGeom>
            <a:noFill/>
            <a:ln>
              <a:solidFill>
                <a:schemeClr val="tx1"/>
              </a:solidFill>
            </a:ln>
          </p:spPr>
          <p:txBody>
            <a:bodyPr wrap="square" rtlCol="0">
              <a:spAutoFit/>
            </a:bodyPr>
            <a:lstStyle/>
            <a:p>
              <a:pPr algn="ctr"/>
              <a:r>
                <a:rPr lang="en-US" b="1" dirty="0"/>
                <a:t>Network Size</a:t>
              </a:r>
              <a:endParaRPr lang="en-CA" b="1" dirty="0"/>
            </a:p>
          </p:txBody>
        </p:sp>
        <p:sp>
          <p:nvSpPr>
            <p:cNvPr id="14" name="TextBox 13">
              <a:extLst>
                <a:ext uri="{FF2B5EF4-FFF2-40B4-BE49-F238E27FC236}">
                  <a16:creationId xmlns:a16="http://schemas.microsoft.com/office/drawing/2014/main" id="{EC22E5C4-DE71-55E9-FF0F-E0EDCE88AB28}"/>
                </a:ext>
              </a:extLst>
            </p:cNvPr>
            <p:cNvSpPr txBox="1"/>
            <p:nvPr/>
          </p:nvSpPr>
          <p:spPr>
            <a:xfrm>
              <a:off x="588579" y="4392901"/>
              <a:ext cx="2317531" cy="369332"/>
            </a:xfrm>
            <a:prstGeom prst="rect">
              <a:avLst/>
            </a:prstGeom>
            <a:noFill/>
            <a:ln>
              <a:solidFill>
                <a:schemeClr val="tx1"/>
              </a:solidFill>
            </a:ln>
          </p:spPr>
          <p:txBody>
            <a:bodyPr wrap="square" rtlCol="0">
              <a:spAutoFit/>
            </a:bodyPr>
            <a:lstStyle/>
            <a:p>
              <a:pPr algn="ctr"/>
              <a:r>
                <a:rPr lang="en-US" b="1" dirty="0"/>
                <a:t>Sampling decisions</a:t>
              </a:r>
              <a:endParaRPr lang="en-CA" b="1" dirty="0"/>
            </a:p>
          </p:txBody>
        </p:sp>
        <p:sp>
          <p:nvSpPr>
            <p:cNvPr id="16" name="TextBox 15">
              <a:extLst>
                <a:ext uri="{FF2B5EF4-FFF2-40B4-BE49-F238E27FC236}">
                  <a16:creationId xmlns:a16="http://schemas.microsoft.com/office/drawing/2014/main" id="{23AA45CC-9C24-E23E-1BCA-D9948DFF7FC7}"/>
                </a:ext>
              </a:extLst>
            </p:cNvPr>
            <p:cNvSpPr txBox="1"/>
            <p:nvPr/>
          </p:nvSpPr>
          <p:spPr>
            <a:xfrm>
              <a:off x="9565315" y="4392901"/>
              <a:ext cx="2317531" cy="369332"/>
            </a:xfrm>
            <a:prstGeom prst="rect">
              <a:avLst/>
            </a:prstGeom>
            <a:noFill/>
            <a:ln>
              <a:solidFill>
                <a:schemeClr val="tx1"/>
              </a:solidFill>
            </a:ln>
          </p:spPr>
          <p:txBody>
            <a:bodyPr wrap="square" rtlCol="0">
              <a:spAutoFit/>
            </a:bodyPr>
            <a:lstStyle/>
            <a:p>
              <a:pPr algn="ctr"/>
              <a:r>
                <a:rPr lang="en-US" b="1" dirty="0"/>
                <a:t>Network Metrics</a:t>
              </a:r>
              <a:endParaRPr lang="en-CA" b="1" dirty="0"/>
            </a:p>
          </p:txBody>
        </p:sp>
        <p:cxnSp>
          <p:nvCxnSpPr>
            <p:cNvPr id="17" name="Straight Arrow Connector 16">
              <a:extLst>
                <a:ext uri="{FF2B5EF4-FFF2-40B4-BE49-F238E27FC236}">
                  <a16:creationId xmlns:a16="http://schemas.microsoft.com/office/drawing/2014/main" id="{A8A95C63-F515-536C-9815-17146476BAED}"/>
                </a:ext>
              </a:extLst>
            </p:cNvPr>
            <p:cNvCxnSpPr>
              <a:stCxn id="14" idx="0"/>
              <a:endCxn id="13" idx="2"/>
            </p:cNvCxnSpPr>
            <p:nvPr/>
          </p:nvCxnSpPr>
          <p:spPr>
            <a:xfrm flipV="1">
              <a:off x="1747345" y="3798332"/>
              <a:ext cx="2468617" cy="594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7C7AF9-CCC6-B7FA-996E-2BD11E0B8539}"/>
                </a:ext>
              </a:extLst>
            </p:cNvPr>
            <p:cNvCxnSpPr>
              <a:cxnSpLocks/>
              <a:stCxn id="12" idx="0"/>
              <a:endCxn id="14" idx="2"/>
            </p:cNvCxnSpPr>
            <p:nvPr/>
          </p:nvCxnSpPr>
          <p:spPr>
            <a:xfrm flipH="1" flipV="1">
              <a:off x="1747345" y="4762233"/>
              <a:ext cx="2468617" cy="559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BFE37A-C59B-565E-6C64-96EF11755C0D}"/>
                </a:ext>
              </a:extLst>
            </p:cNvPr>
            <p:cNvCxnSpPr>
              <a:cxnSpLocks/>
              <a:stCxn id="12" idx="0"/>
              <a:endCxn id="13" idx="2"/>
            </p:cNvCxnSpPr>
            <p:nvPr/>
          </p:nvCxnSpPr>
          <p:spPr>
            <a:xfrm flipV="1">
              <a:off x="4215962" y="3798332"/>
              <a:ext cx="0" cy="152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678C13-FE3C-C94C-B570-7DDB11AE295E}"/>
                </a:ext>
              </a:extLst>
            </p:cNvPr>
            <p:cNvCxnSpPr>
              <a:cxnSpLocks/>
              <a:stCxn id="13" idx="2"/>
              <a:endCxn id="11" idx="1"/>
            </p:cNvCxnSpPr>
            <p:nvPr/>
          </p:nvCxnSpPr>
          <p:spPr>
            <a:xfrm>
              <a:off x="4215962" y="3798332"/>
              <a:ext cx="2145424" cy="779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CB12F5-174A-D605-E257-43E159314C22}"/>
                </a:ext>
              </a:extLst>
            </p:cNvPr>
            <p:cNvCxnSpPr>
              <a:cxnSpLocks/>
              <a:stCxn id="12" idx="0"/>
              <a:endCxn id="11" idx="1"/>
            </p:cNvCxnSpPr>
            <p:nvPr/>
          </p:nvCxnSpPr>
          <p:spPr>
            <a:xfrm flipV="1">
              <a:off x="4215962" y="4577567"/>
              <a:ext cx="2145424" cy="744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C0318D-0AA8-4C87-C843-56FF83EDA27A}"/>
                </a:ext>
              </a:extLst>
            </p:cNvPr>
            <p:cNvCxnSpPr>
              <a:cxnSpLocks/>
              <a:stCxn id="11" idx="3"/>
              <a:endCxn id="16" idx="1"/>
            </p:cNvCxnSpPr>
            <p:nvPr/>
          </p:nvCxnSpPr>
          <p:spPr>
            <a:xfrm>
              <a:off x="8678917" y="4577567"/>
              <a:ext cx="8863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65406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707886"/>
          </a:xfrm>
          <a:prstGeom prst="rect">
            <a:avLst/>
          </a:prstGeom>
          <a:noFill/>
        </p:spPr>
        <p:txBody>
          <a:bodyPr wrap="square" rtlCol="0">
            <a:spAutoFit/>
          </a:bodyPr>
          <a:lstStyle/>
          <a:p>
            <a:r>
              <a:rPr lang="en-US" sz="2000" b="1" dirty="0"/>
              <a:t>Network size is a particular challenge</a:t>
            </a:r>
          </a:p>
          <a:p>
            <a:endParaRPr lang="en-US" sz="2000" b="1" dirty="0"/>
          </a:p>
        </p:txBody>
      </p:sp>
      <p:grpSp>
        <p:nvGrpSpPr>
          <p:cNvPr id="10" name="Group 9">
            <a:extLst>
              <a:ext uri="{FF2B5EF4-FFF2-40B4-BE49-F238E27FC236}">
                <a16:creationId xmlns:a16="http://schemas.microsoft.com/office/drawing/2014/main" id="{9569CFA7-43E4-F0DB-CC99-F222C4FB2968}"/>
              </a:ext>
            </a:extLst>
          </p:cNvPr>
          <p:cNvGrpSpPr/>
          <p:nvPr/>
        </p:nvGrpSpPr>
        <p:grpSpPr>
          <a:xfrm>
            <a:off x="513764" y="4362377"/>
            <a:ext cx="11294267" cy="2262084"/>
            <a:chOff x="588579" y="3429000"/>
            <a:chExt cx="11294267" cy="2262084"/>
          </a:xfrm>
        </p:grpSpPr>
        <p:sp>
          <p:nvSpPr>
            <p:cNvPr id="11" name="TextBox 10">
              <a:extLst>
                <a:ext uri="{FF2B5EF4-FFF2-40B4-BE49-F238E27FC236}">
                  <a16:creationId xmlns:a16="http://schemas.microsoft.com/office/drawing/2014/main" id="{A22B4950-9591-5629-AECD-D67AAC49D107}"/>
                </a:ext>
              </a:extLst>
            </p:cNvPr>
            <p:cNvSpPr txBox="1"/>
            <p:nvPr/>
          </p:nvSpPr>
          <p:spPr>
            <a:xfrm>
              <a:off x="6361386" y="4392901"/>
              <a:ext cx="2317531" cy="369332"/>
            </a:xfrm>
            <a:prstGeom prst="rect">
              <a:avLst/>
            </a:prstGeom>
            <a:noFill/>
            <a:ln>
              <a:solidFill>
                <a:schemeClr val="tx1"/>
              </a:solidFill>
            </a:ln>
          </p:spPr>
          <p:txBody>
            <a:bodyPr wrap="square" rtlCol="0">
              <a:spAutoFit/>
            </a:bodyPr>
            <a:lstStyle/>
            <a:p>
              <a:pPr algn="ctr"/>
              <a:r>
                <a:rPr lang="en-US" b="1" dirty="0"/>
                <a:t>Network Structure</a:t>
              </a:r>
              <a:endParaRPr lang="en-CA" b="1" dirty="0"/>
            </a:p>
          </p:txBody>
        </p:sp>
        <p:sp>
          <p:nvSpPr>
            <p:cNvPr id="12" name="TextBox 11">
              <a:extLst>
                <a:ext uri="{FF2B5EF4-FFF2-40B4-BE49-F238E27FC236}">
                  <a16:creationId xmlns:a16="http://schemas.microsoft.com/office/drawing/2014/main" id="{DACCF74F-06A9-EBB7-61A2-7E7BC8D42F28}"/>
                </a:ext>
              </a:extLst>
            </p:cNvPr>
            <p:cNvSpPr txBox="1"/>
            <p:nvPr/>
          </p:nvSpPr>
          <p:spPr>
            <a:xfrm>
              <a:off x="3057196" y="5321752"/>
              <a:ext cx="2317531" cy="369332"/>
            </a:xfrm>
            <a:prstGeom prst="rect">
              <a:avLst/>
            </a:prstGeom>
            <a:noFill/>
            <a:ln>
              <a:solidFill>
                <a:schemeClr val="tx1"/>
              </a:solidFill>
            </a:ln>
          </p:spPr>
          <p:txBody>
            <a:bodyPr wrap="square" rtlCol="0">
              <a:spAutoFit/>
            </a:bodyPr>
            <a:lstStyle/>
            <a:p>
              <a:pPr algn="ctr"/>
              <a:r>
                <a:rPr lang="en-US" b="1" dirty="0"/>
                <a:t>Biological Factors</a:t>
              </a:r>
              <a:endParaRPr lang="en-CA" b="1" dirty="0"/>
            </a:p>
          </p:txBody>
        </p:sp>
        <p:sp>
          <p:nvSpPr>
            <p:cNvPr id="13" name="TextBox 12">
              <a:extLst>
                <a:ext uri="{FF2B5EF4-FFF2-40B4-BE49-F238E27FC236}">
                  <a16:creationId xmlns:a16="http://schemas.microsoft.com/office/drawing/2014/main" id="{5D54FA21-4C42-5948-A928-E1E7DFA9B9D8}"/>
                </a:ext>
              </a:extLst>
            </p:cNvPr>
            <p:cNvSpPr txBox="1"/>
            <p:nvPr/>
          </p:nvSpPr>
          <p:spPr>
            <a:xfrm>
              <a:off x="3057196" y="3429000"/>
              <a:ext cx="2317531" cy="369332"/>
            </a:xfrm>
            <a:prstGeom prst="rect">
              <a:avLst/>
            </a:prstGeom>
            <a:noFill/>
            <a:ln>
              <a:solidFill>
                <a:schemeClr val="tx1"/>
              </a:solidFill>
            </a:ln>
          </p:spPr>
          <p:txBody>
            <a:bodyPr wrap="square" rtlCol="0">
              <a:spAutoFit/>
            </a:bodyPr>
            <a:lstStyle/>
            <a:p>
              <a:pPr algn="ctr"/>
              <a:r>
                <a:rPr lang="en-US" b="1" dirty="0"/>
                <a:t>Network Size</a:t>
              </a:r>
              <a:endParaRPr lang="en-CA" b="1" dirty="0"/>
            </a:p>
          </p:txBody>
        </p:sp>
        <p:sp>
          <p:nvSpPr>
            <p:cNvPr id="14" name="TextBox 13">
              <a:extLst>
                <a:ext uri="{FF2B5EF4-FFF2-40B4-BE49-F238E27FC236}">
                  <a16:creationId xmlns:a16="http://schemas.microsoft.com/office/drawing/2014/main" id="{EC22E5C4-DE71-55E9-FF0F-E0EDCE88AB28}"/>
                </a:ext>
              </a:extLst>
            </p:cNvPr>
            <p:cNvSpPr txBox="1"/>
            <p:nvPr/>
          </p:nvSpPr>
          <p:spPr>
            <a:xfrm>
              <a:off x="588579" y="4392901"/>
              <a:ext cx="2317531" cy="369332"/>
            </a:xfrm>
            <a:prstGeom prst="rect">
              <a:avLst/>
            </a:prstGeom>
            <a:noFill/>
            <a:ln>
              <a:solidFill>
                <a:schemeClr val="tx1"/>
              </a:solidFill>
            </a:ln>
          </p:spPr>
          <p:txBody>
            <a:bodyPr wrap="square" rtlCol="0">
              <a:spAutoFit/>
            </a:bodyPr>
            <a:lstStyle/>
            <a:p>
              <a:pPr algn="ctr"/>
              <a:r>
                <a:rPr lang="en-US" b="1" dirty="0"/>
                <a:t>Sampling decisions</a:t>
              </a:r>
              <a:endParaRPr lang="en-CA" b="1" dirty="0"/>
            </a:p>
          </p:txBody>
        </p:sp>
        <p:sp>
          <p:nvSpPr>
            <p:cNvPr id="16" name="TextBox 15">
              <a:extLst>
                <a:ext uri="{FF2B5EF4-FFF2-40B4-BE49-F238E27FC236}">
                  <a16:creationId xmlns:a16="http://schemas.microsoft.com/office/drawing/2014/main" id="{23AA45CC-9C24-E23E-1BCA-D9948DFF7FC7}"/>
                </a:ext>
              </a:extLst>
            </p:cNvPr>
            <p:cNvSpPr txBox="1"/>
            <p:nvPr/>
          </p:nvSpPr>
          <p:spPr>
            <a:xfrm>
              <a:off x="9565315" y="4392901"/>
              <a:ext cx="2317531" cy="369332"/>
            </a:xfrm>
            <a:prstGeom prst="rect">
              <a:avLst/>
            </a:prstGeom>
            <a:noFill/>
            <a:ln>
              <a:solidFill>
                <a:schemeClr val="tx1"/>
              </a:solidFill>
            </a:ln>
          </p:spPr>
          <p:txBody>
            <a:bodyPr wrap="square" rtlCol="0">
              <a:spAutoFit/>
            </a:bodyPr>
            <a:lstStyle/>
            <a:p>
              <a:pPr algn="ctr"/>
              <a:r>
                <a:rPr lang="en-US" b="1" dirty="0"/>
                <a:t>Network Metrics</a:t>
              </a:r>
              <a:endParaRPr lang="en-CA" b="1" dirty="0"/>
            </a:p>
          </p:txBody>
        </p:sp>
        <p:cxnSp>
          <p:nvCxnSpPr>
            <p:cNvPr id="17" name="Straight Arrow Connector 16">
              <a:extLst>
                <a:ext uri="{FF2B5EF4-FFF2-40B4-BE49-F238E27FC236}">
                  <a16:creationId xmlns:a16="http://schemas.microsoft.com/office/drawing/2014/main" id="{A8A95C63-F515-536C-9815-17146476BAED}"/>
                </a:ext>
              </a:extLst>
            </p:cNvPr>
            <p:cNvCxnSpPr>
              <a:stCxn id="14" idx="0"/>
              <a:endCxn id="13" idx="2"/>
            </p:cNvCxnSpPr>
            <p:nvPr/>
          </p:nvCxnSpPr>
          <p:spPr>
            <a:xfrm flipV="1">
              <a:off x="1747345" y="3798332"/>
              <a:ext cx="2468617" cy="594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7C7AF9-CCC6-B7FA-996E-2BD11E0B8539}"/>
                </a:ext>
              </a:extLst>
            </p:cNvPr>
            <p:cNvCxnSpPr>
              <a:cxnSpLocks/>
              <a:stCxn id="12" idx="0"/>
              <a:endCxn id="14" idx="2"/>
            </p:cNvCxnSpPr>
            <p:nvPr/>
          </p:nvCxnSpPr>
          <p:spPr>
            <a:xfrm flipH="1" flipV="1">
              <a:off x="1747345" y="4762233"/>
              <a:ext cx="2468617" cy="559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BFE37A-C59B-565E-6C64-96EF11755C0D}"/>
                </a:ext>
              </a:extLst>
            </p:cNvPr>
            <p:cNvCxnSpPr>
              <a:cxnSpLocks/>
              <a:stCxn id="12" idx="0"/>
              <a:endCxn id="13" idx="2"/>
            </p:cNvCxnSpPr>
            <p:nvPr/>
          </p:nvCxnSpPr>
          <p:spPr>
            <a:xfrm flipV="1">
              <a:off x="4215962" y="3798332"/>
              <a:ext cx="0" cy="152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678C13-FE3C-C94C-B570-7DDB11AE295E}"/>
                </a:ext>
              </a:extLst>
            </p:cNvPr>
            <p:cNvCxnSpPr>
              <a:cxnSpLocks/>
              <a:stCxn id="13" idx="2"/>
              <a:endCxn id="11" idx="1"/>
            </p:cNvCxnSpPr>
            <p:nvPr/>
          </p:nvCxnSpPr>
          <p:spPr>
            <a:xfrm>
              <a:off x="4215962" y="3798332"/>
              <a:ext cx="2145424" cy="779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CB12F5-174A-D605-E257-43E159314C22}"/>
                </a:ext>
              </a:extLst>
            </p:cNvPr>
            <p:cNvCxnSpPr>
              <a:cxnSpLocks/>
              <a:stCxn id="12" idx="0"/>
              <a:endCxn id="11" idx="1"/>
            </p:cNvCxnSpPr>
            <p:nvPr/>
          </p:nvCxnSpPr>
          <p:spPr>
            <a:xfrm flipV="1">
              <a:off x="4215962" y="4577567"/>
              <a:ext cx="2145424" cy="744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C0318D-0AA8-4C87-C843-56FF83EDA27A}"/>
                </a:ext>
              </a:extLst>
            </p:cNvPr>
            <p:cNvCxnSpPr>
              <a:cxnSpLocks/>
              <a:stCxn id="11" idx="3"/>
              <a:endCxn id="16" idx="1"/>
            </p:cNvCxnSpPr>
            <p:nvPr/>
          </p:nvCxnSpPr>
          <p:spPr>
            <a:xfrm>
              <a:off x="8678917" y="4577567"/>
              <a:ext cx="8863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A09A5DD0-D911-47C9-3554-FB8A01D34290}"/>
              </a:ext>
            </a:extLst>
          </p:cNvPr>
          <p:cNvPicPr>
            <a:picLocks noChangeAspect="1"/>
          </p:cNvPicPr>
          <p:nvPr/>
        </p:nvPicPr>
        <p:blipFill rotWithShape="1">
          <a:blip r:embed="rId4">
            <a:extLst>
              <a:ext uri="{28A0092B-C50C-407E-A947-70E740481C1C}">
                <a14:useLocalDpi xmlns:a14="http://schemas.microsoft.com/office/drawing/2010/main" val="0"/>
              </a:ext>
            </a:extLst>
          </a:blip>
          <a:srcRect l="15611" t="7251" r="13063" b="8581"/>
          <a:stretch/>
        </p:blipFill>
        <p:spPr>
          <a:xfrm>
            <a:off x="9381634" y="921497"/>
            <a:ext cx="2357438" cy="2257702"/>
          </a:xfrm>
          <a:prstGeom prst="rect">
            <a:avLst/>
          </a:prstGeom>
        </p:spPr>
      </p:pic>
      <p:pic>
        <p:nvPicPr>
          <p:cNvPr id="24" name="Picture 23">
            <a:extLst>
              <a:ext uri="{FF2B5EF4-FFF2-40B4-BE49-F238E27FC236}">
                <a16:creationId xmlns:a16="http://schemas.microsoft.com/office/drawing/2014/main" id="{602682E0-982B-E94F-9AEC-CF4B6316C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013" y="1888769"/>
            <a:ext cx="2970675" cy="2836026"/>
          </a:xfrm>
          <a:prstGeom prst="rect">
            <a:avLst/>
          </a:prstGeom>
        </p:spPr>
      </p:pic>
      <p:sp>
        <p:nvSpPr>
          <p:cNvPr id="7" name="TextBox 6">
            <a:extLst>
              <a:ext uri="{FF2B5EF4-FFF2-40B4-BE49-F238E27FC236}">
                <a16:creationId xmlns:a16="http://schemas.microsoft.com/office/drawing/2014/main" id="{A12322A0-829B-C2B9-93AD-B26A2581B930}"/>
              </a:ext>
            </a:extLst>
          </p:cNvPr>
          <p:cNvSpPr txBox="1"/>
          <p:nvPr/>
        </p:nvSpPr>
        <p:spPr>
          <a:xfrm>
            <a:off x="6217789" y="1119077"/>
            <a:ext cx="2970675" cy="923330"/>
          </a:xfrm>
          <a:prstGeom prst="rect">
            <a:avLst/>
          </a:prstGeom>
          <a:noFill/>
        </p:spPr>
        <p:txBody>
          <a:bodyPr wrap="square" rtlCol="0">
            <a:spAutoFit/>
          </a:bodyPr>
          <a:lstStyle/>
          <a:p>
            <a:r>
              <a:rPr lang="en-US" dirty="0"/>
              <a:t>In a “</a:t>
            </a:r>
            <a:r>
              <a:rPr lang="en-US" dirty="0" err="1"/>
              <a:t>gnp</a:t>
            </a:r>
            <a:r>
              <a:rPr lang="en-US" dirty="0"/>
              <a:t>” random network, density will be independent of network size</a:t>
            </a:r>
            <a:endParaRPr lang="en-CA" dirty="0"/>
          </a:p>
        </p:txBody>
      </p:sp>
      <p:sp>
        <p:nvSpPr>
          <p:cNvPr id="9" name="TextBox 8">
            <a:extLst>
              <a:ext uri="{FF2B5EF4-FFF2-40B4-BE49-F238E27FC236}">
                <a16:creationId xmlns:a16="http://schemas.microsoft.com/office/drawing/2014/main" id="{B75E83EB-630F-D518-8EC3-6B83B8CA7A2B}"/>
              </a:ext>
            </a:extLst>
          </p:cNvPr>
          <p:cNvSpPr txBox="1"/>
          <p:nvPr/>
        </p:nvSpPr>
        <p:spPr>
          <a:xfrm>
            <a:off x="9324394" y="3329408"/>
            <a:ext cx="2649742" cy="923330"/>
          </a:xfrm>
          <a:prstGeom prst="rect">
            <a:avLst/>
          </a:prstGeom>
          <a:noFill/>
        </p:spPr>
        <p:txBody>
          <a:bodyPr wrap="square" rtlCol="0">
            <a:spAutoFit/>
          </a:bodyPr>
          <a:lstStyle/>
          <a:p>
            <a:r>
              <a:rPr lang="en-US" dirty="0"/>
              <a:t>In a lattice network density will decrease with network size</a:t>
            </a:r>
            <a:endParaRPr lang="en-CA" dirty="0"/>
          </a:p>
        </p:txBody>
      </p:sp>
    </p:spTree>
    <p:extLst>
      <p:ext uri="{BB962C8B-B14F-4D97-AF65-F5344CB8AC3E}">
        <p14:creationId xmlns:p14="http://schemas.microsoft.com/office/powerpoint/2010/main" val="19751021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sp>
        <p:nvSpPr>
          <p:cNvPr id="6" name="TextBox 5">
            <a:extLst>
              <a:ext uri="{FF2B5EF4-FFF2-40B4-BE49-F238E27FC236}">
                <a16:creationId xmlns:a16="http://schemas.microsoft.com/office/drawing/2014/main" id="{550BAF47-CF7A-5E7A-3348-70177939F7A7}"/>
              </a:ext>
            </a:extLst>
          </p:cNvPr>
          <p:cNvSpPr txBox="1"/>
          <p:nvPr/>
        </p:nvSpPr>
        <p:spPr>
          <a:xfrm>
            <a:off x="407324" y="3765671"/>
            <a:ext cx="5561214" cy="707886"/>
          </a:xfrm>
          <a:prstGeom prst="rect">
            <a:avLst/>
          </a:prstGeom>
          <a:noFill/>
        </p:spPr>
        <p:txBody>
          <a:bodyPr wrap="square" rtlCol="0">
            <a:spAutoFit/>
          </a:bodyPr>
          <a:lstStyle/>
          <a:p>
            <a:r>
              <a:rPr lang="en-US" sz="2000" b="1" dirty="0"/>
              <a:t>Network size is a particular challenge</a:t>
            </a:r>
          </a:p>
          <a:p>
            <a:endParaRPr lang="en-US" sz="2000" b="1" dirty="0"/>
          </a:p>
        </p:txBody>
      </p:sp>
      <p:grpSp>
        <p:nvGrpSpPr>
          <p:cNvPr id="10" name="Group 9">
            <a:extLst>
              <a:ext uri="{FF2B5EF4-FFF2-40B4-BE49-F238E27FC236}">
                <a16:creationId xmlns:a16="http://schemas.microsoft.com/office/drawing/2014/main" id="{9569CFA7-43E4-F0DB-CC99-F222C4FB2968}"/>
              </a:ext>
            </a:extLst>
          </p:cNvPr>
          <p:cNvGrpSpPr/>
          <p:nvPr/>
        </p:nvGrpSpPr>
        <p:grpSpPr>
          <a:xfrm>
            <a:off x="513764" y="4362377"/>
            <a:ext cx="11294267" cy="2262084"/>
            <a:chOff x="588579" y="3429000"/>
            <a:chExt cx="11294267" cy="2262084"/>
          </a:xfrm>
        </p:grpSpPr>
        <p:sp>
          <p:nvSpPr>
            <p:cNvPr id="11" name="TextBox 10">
              <a:extLst>
                <a:ext uri="{FF2B5EF4-FFF2-40B4-BE49-F238E27FC236}">
                  <a16:creationId xmlns:a16="http://schemas.microsoft.com/office/drawing/2014/main" id="{A22B4950-9591-5629-AECD-D67AAC49D107}"/>
                </a:ext>
              </a:extLst>
            </p:cNvPr>
            <p:cNvSpPr txBox="1"/>
            <p:nvPr/>
          </p:nvSpPr>
          <p:spPr>
            <a:xfrm>
              <a:off x="6361386" y="4392901"/>
              <a:ext cx="2317531" cy="369332"/>
            </a:xfrm>
            <a:prstGeom prst="rect">
              <a:avLst/>
            </a:prstGeom>
            <a:noFill/>
            <a:ln>
              <a:solidFill>
                <a:schemeClr val="tx1"/>
              </a:solidFill>
            </a:ln>
          </p:spPr>
          <p:txBody>
            <a:bodyPr wrap="square" rtlCol="0">
              <a:spAutoFit/>
            </a:bodyPr>
            <a:lstStyle/>
            <a:p>
              <a:pPr algn="ctr"/>
              <a:r>
                <a:rPr lang="en-US" b="1" dirty="0"/>
                <a:t>Network Structure</a:t>
              </a:r>
              <a:endParaRPr lang="en-CA" b="1" dirty="0"/>
            </a:p>
          </p:txBody>
        </p:sp>
        <p:sp>
          <p:nvSpPr>
            <p:cNvPr id="12" name="TextBox 11">
              <a:extLst>
                <a:ext uri="{FF2B5EF4-FFF2-40B4-BE49-F238E27FC236}">
                  <a16:creationId xmlns:a16="http://schemas.microsoft.com/office/drawing/2014/main" id="{DACCF74F-06A9-EBB7-61A2-7E7BC8D42F28}"/>
                </a:ext>
              </a:extLst>
            </p:cNvPr>
            <p:cNvSpPr txBox="1"/>
            <p:nvPr/>
          </p:nvSpPr>
          <p:spPr>
            <a:xfrm>
              <a:off x="3057196" y="5321752"/>
              <a:ext cx="2317531" cy="369332"/>
            </a:xfrm>
            <a:prstGeom prst="rect">
              <a:avLst/>
            </a:prstGeom>
            <a:noFill/>
            <a:ln>
              <a:solidFill>
                <a:schemeClr val="tx1"/>
              </a:solidFill>
            </a:ln>
          </p:spPr>
          <p:txBody>
            <a:bodyPr wrap="square" rtlCol="0">
              <a:spAutoFit/>
            </a:bodyPr>
            <a:lstStyle/>
            <a:p>
              <a:pPr algn="ctr"/>
              <a:r>
                <a:rPr lang="en-US" b="1" dirty="0"/>
                <a:t>Biological Factors</a:t>
              </a:r>
              <a:endParaRPr lang="en-CA" b="1" dirty="0"/>
            </a:p>
          </p:txBody>
        </p:sp>
        <p:sp>
          <p:nvSpPr>
            <p:cNvPr id="13" name="TextBox 12">
              <a:extLst>
                <a:ext uri="{FF2B5EF4-FFF2-40B4-BE49-F238E27FC236}">
                  <a16:creationId xmlns:a16="http://schemas.microsoft.com/office/drawing/2014/main" id="{5D54FA21-4C42-5948-A928-E1E7DFA9B9D8}"/>
                </a:ext>
              </a:extLst>
            </p:cNvPr>
            <p:cNvSpPr txBox="1"/>
            <p:nvPr/>
          </p:nvSpPr>
          <p:spPr>
            <a:xfrm>
              <a:off x="3057196" y="3429000"/>
              <a:ext cx="2317531" cy="369332"/>
            </a:xfrm>
            <a:prstGeom prst="rect">
              <a:avLst/>
            </a:prstGeom>
            <a:noFill/>
            <a:ln>
              <a:solidFill>
                <a:schemeClr val="tx1"/>
              </a:solidFill>
            </a:ln>
          </p:spPr>
          <p:txBody>
            <a:bodyPr wrap="square" rtlCol="0">
              <a:spAutoFit/>
            </a:bodyPr>
            <a:lstStyle/>
            <a:p>
              <a:pPr algn="ctr"/>
              <a:r>
                <a:rPr lang="en-US" b="1" dirty="0"/>
                <a:t>Network Size</a:t>
              </a:r>
              <a:endParaRPr lang="en-CA" b="1" dirty="0"/>
            </a:p>
          </p:txBody>
        </p:sp>
        <p:sp>
          <p:nvSpPr>
            <p:cNvPr id="14" name="TextBox 13">
              <a:extLst>
                <a:ext uri="{FF2B5EF4-FFF2-40B4-BE49-F238E27FC236}">
                  <a16:creationId xmlns:a16="http://schemas.microsoft.com/office/drawing/2014/main" id="{EC22E5C4-DE71-55E9-FF0F-E0EDCE88AB28}"/>
                </a:ext>
              </a:extLst>
            </p:cNvPr>
            <p:cNvSpPr txBox="1"/>
            <p:nvPr/>
          </p:nvSpPr>
          <p:spPr>
            <a:xfrm>
              <a:off x="588579" y="4392901"/>
              <a:ext cx="2317531" cy="369332"/>
            </a:xfrm>
            <a:prstGeom prst="rect">
              <a:avLst/>
            </a:prstGeom>
            <a:noFill/>
            <a:ln>
              <a:solidFill>
                <a:schemeClr val="tx1"/>
              </a:solidFill>
            </a:ln>
          </p:spPr>
          <p:txBody>
            <a:bodyPr wrap="square" rtlCol="0">
              <a:spAutoFit/>
            </a:bodyPr>
            <a:lstStyle/>
            <a:p>
              <a:pPr algn="ctr"/>
              <a:r>
                <a:rPr lang="en-US" b="1" dirty="0"/>
                <a:t>Sampling decisions</a:t>
              </a:r>
              <a:endParaRPr lang="en-CA" b="1" dirty="0"/>
            </a:p>
          </p:txBody>
        </p:sp>
        <p:sp>
          <p:nvSpPr>
            <p:cNvPr id="16" name="TextBox 15">
              <a:extLst>
                <a:ext uri="{FF2B5EF4-FFF2-40B4-BE49-F238E27FC236}">
                  <a16:creationId xmlns:a16="http://schemas.microsoft.com/office/drawing/2014/main" id="{23AA45CC-9C24-E23E-1BCA-D9948DFF7FC7}"/>
                </a:ext>
              </a:extLst>
            </p:cNvPr>
            <p:cNvSpPr txBox="1"/>
            <p:nvPr/>
          </p:nvSpPr>
          <p:spPr>
            <a:xfrm>
              <a:off x="9565315" y="4392901"/>
              <a:ext cx="2317531" cy="369332"/>
            </a:xfrm>
            <a:prstGeom prst="rect">
              <a:avLst/>
            </a:prstGeom>
            <a:noFill/>
            <a:ln>
              <a:solidFill>
                <a:schemeClr val="tx1"/>
              </a:solidFill>
            </a:ln>
          </p:spPr>
          <p:txBody>
            <a:bodyPr wrap="square" rtlCol="0">
              <a:spAutoFit/>
            </a:bodyPr>
            <a:lstStyle/>
            <a:p>
              <a:pPr algn="ctr"/>
              <a:r>
                <a:rPr lang="en-US" b="1" dirty="0"/>
                <a:t>Network Metrics</a:t>
              </a:r>
              <a:endParaRPr lang="en-CA" b="1" dirty="0"/>
            </a:p>
          </p:txBody>
        </p:sp>
        <p:cxnSp>
          <p:nvCxnSpPr>
            <p:cNvPr id="17" name="Straight Arrow Connector 16">
              <a:extLst>
                <a:ext uri="{FF2B5EF4-FFF2-40B4-BE49-F238E27FC236}">
                  <a16:creationId xmlns:a16="http://schemas.microsoft.com/office/drawing/2014/main" id="{A8A95C63-F515-536C-9815-17146476BAED}"/>
                </a:ext>
              </a:extLst>
            </p:cNvPr>
            <p:cNvCxnSpPr>
              <a:stCxn id="14" idx="0"/>
              <a:endCxn id="13" idx="2"/>
            </p:cNvCxnSpPr>
            <p:nvPr/>
          </p:nvCxnSpPr>
          <p:spPr>
            <a:xfrm flipV="1">
              <a:off x="1747345" y="3798332"/>
              <a:ext cx="2468617" cy="594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7C7AF9-CCC6-B7FA-996E-2BD11E0B8539}"/>
                </a:ext>
              </a:extLst>
            </p:cNvPr>
            <p:cNvCxnSpPr>
              <a:cxnSpLocks/>
              <a:stCxn id="12" idx="0"/>
              <a:endCxn id="14" idx="2"/>
            </p:cNvCxnSpPr>
            <p:nvPr/>
          </p:nvCxnSpPr>
          <p:spPr>
            <a:xfrm flipH="1" flipV="1">
              <a:off x="1747345" y="4762233"/>
              <a:ext cx="2468617" cy="5595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BFE37A-C59B-565E-6C64-96EF11755C0D}"/>
                </a:ext>
              </a:extLst>
            </p:cNvPr>
            <p:cNvCxnSpPr>
              <a:cxnSpLocks/>
              <a:stCxn id="12" idx="0"/>
              <a:endCxn id="13" idx="2"/>
            </p:cNvCxnSpPr>
            <p:nvPr/>
          </p:nvCxnSpPr>
          <p:spPr>
            <a:xfrm flipV="1">
              <a:off x="4215962" y="3798332"/>
              <a:ext cx="0" cy="152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678C13-FE3C-C94C-B570-7DDB11AE295E}"/>
                </a:ext>
              </a:extLst>
            </p:cNvPr>
            <p:cNvCxnSpPr>
              <a:cxnSpLocks/>
              <a:stCxn id="13" idx="2"/>
              <a:endCxn id="11" idx="1"/>
            </p:cNvCxnSpPr>
            <p:nvPr/>
          </p:nvCxnSpPr>
          <p:spPr>
            <a:xfrm>
              <a:off x="4215962" y="3798332"/>
              <a:ext cx="2145424" cy="779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CB12F5-174A-D605-E257-43E159314C22}"/>
                </a:ext>
              </a:extLst>
            </p:cNvPr>
            <p:cNvCxnSpPr>
              <a:cxnSpLocks/>
              <a:stCxn id="12" idx="0"/>
              <a:endCxn id="11" idx="1"/>
            </p:cNvCxnSpPr>
            <p:nvPr/>
          </p:nvCxnSpPr>
          <p:spPr>
            <a:xfrm flipV="1">
              <a:off x="4215962" y="4577567"/>
              <a:ext cx="2145424" cy="744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C0318D-0AA8-4C87-C843-56FF83EDA27A}"/>
                </a:ext>
              </a:extLst>
            </p:cNvPr>
            <p:cNvCxnSpPr>
              <a:cxnSpLocks/>
              <a:stCxn id="11" idx="3"/>
              <a:endCxn id="16" idx="1"/>
            </p:cNvCxnSpPr>
            <p:nvPr/>
          </p:nvCxnSpPr>
          <p:spPr>
            <a:xfrm>
              <a:off x="8678917" y="4577567"/>
              <a:ext cx="8863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A09A5DD0-D911-47C9-3554-FB8A01D34290}"/>
              </a:ext>
            </a:extLst>
          </p:cNvPr>
          <p:cNvPicPr>
            <a:picLocks noChangeAspect="1"/>
          </p:cNvPicPr>
          <p:nvPr/>
        </p:nvPicPr>
        <p:blipFill rotWithShape="1">
          <a:blip r:embed="rId4">
            <a:extLst>
              <a:ext uri="{28A0092B-C50C-407E-A947-70E740481C1C}">
                <a14:useLocalDpi xmlns:a14="http://schemas.microsoft.com/office/drawing/2010/main" val="0"/>
              </a:ext>
            </a:extLst>
          </a:blip>
          <a:srcRect l="15611" t="7251" r="13063" b="8581"/>
          <a:stretch/>
        </p:blipFill>
        <p:spPr>
          <a:xfrm>
            <a:off x="9381634" y="921497"/>
            <a:ext cx="2357438" cy="2257702"/>
          </a:xfrm>
          <a:prstGeom prst="rect">
            <a:avLst/>
          </a:prstGeom>
        </p:spPr>
      </p:pic>
      <p:pic>
        <p:nvPicPr>
          <p:cNvPr id="24" name="Picture 23">
            <a:extLst>
              <a:ext uri="{FF2B5EF4-FFF2-40B4-BE49-F238E27FC236}">
                <a16:creationId xmlns:a16="http://schemas.microsoft.com/office/drawing/2014/main" id="{602682E0-982B-E94F-9AEC-CF4B6316C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013" y="1888769"/>
            <a:ext cx="2970675" cy="2836026"/>
          </a:xfrm>
          <a:prstGeom prst="rect">
            <a:avLst/>
          </a:prstGeom>
        </p:spPr>
      </p:pic>
      <p:sp>
        <p:nvSpPr>
          <p:cNvPr id="7" name="TextBox 6">
            <a:extLst>
              <a:ext uri="{FF2B5EF4-FFF2-40B4-BE49-F238E27FC236}">
                <a16:creationId xmlns:a16="http://schemas.microsoft.com/office/drawing/2014/main" id="{A12322A0-829B-C2B9-93AD-B26A2581B930}"/>
              </a:ext>
            </a:extLst>
          </p:cNvPr>
          <p:cNvSpPr txBox="1"/>
          <p:nvPr/>
        </p:nvSpPr>
        <p:spPr>
          <a:xfrm>
            <a:off x="6217789" y="1119077"/>
            <a:ext cx="2970675" cy="923330"/>
          </a:xfrm>
          <a:prstGeom prst="rect">
            <a:avLst/>
          </a:prstGeom>
          <a:noFill/>
        </p:spPr>
        <p:txBody>
          <a:bodyPr wrap="square" rtlCol="0">
            <a:spAutoFit/>
          </a:bodyPr>
          <a:lstStyle/>
          <a:p>
            <a:r>
              <a:rPr lang="en-US" dirty="0"/>
              <a:t>In a “</a:t>
            </a:r>
            <a:r>
              <a:rPr lang="en-US" dirty="0" err="1"/>
              <a:t>gnp</a:t>
            </a:r>
            <a:r>
              <a:rPr lang="en-US" dirty="0"/>
              <a:t>” random network, density will be independent of network size</a:t>
            </a:r>
            <a:endParaRPr lang="en-CA" dirty="0"/>
          </a:p>
        </p:txBody>
      </p:sp>
      <p:sp>
        <p:nvSpPr>
          <p:cNvPr id="9" name="TextBox 8">
            <a:extLst>
              <a:ext uri="{FF2B5EF4-FFF2-40B4-BE49-F238E27FC236}">
                <a16:creationId xmlns:a16="http://schemas.microsoft.com/office/drawing/2014/main" id="{B75E83EB-630F-D518-8EC3-6B83B8CA7A2B}"/>
              </a:ext>
            </a:extLst>
          </p:cNvPr>
          <p:cNvSpPr txBox="1"/>
          <p:nvPr/>
        </p:nvSpPr>
        <p:spPr>
          <a:xfrm>
            <a:off x="9324394" y="3329408"/>
            <a:ext cx="2649742" cy="923330"/>
          </a:xfrm>
          <a:prstGeom prst="rect">
            <a:avLst/>
          </a:prstGeom>
          <a:noFill/>
        </p:spPr>
        <p:txBody>
          <a:bodyPr wrap="square" rtlCol="0">
            <a:spAutoFit/>
          </a:bodyPr>
          <a:lstStyle/>
          <a:p>
            <a:r>
              <a:rPr lang="en-US" dirty="0"/>
              <a:t>In a lattice network density will decrease with network size</a:t>
            </a:r>
            <a:endParaRPr lang="en-CA" dirty="0"/>
          </a:p>
        </p:txBody>
      </p:sp>
      <p:sp>
        <p:nvSpPr>
          <p:cNvPr id="25" name="TextBox 24">
            <a:extLst>
              <a:ext uri="{FF2B5EF4-FFF2-40B4-BE49-F238E27FC236}">
                <a16:creationId xmlns:a16="http://schemas.microsoft.com/office/drawing/2014/main" id="{760086A8-C731-E0C5-3138-A63DAB18E73B}"/>
              </a:ext>
            </a:extLst>
          </p:cNvPr>
          <p:cNvSpPr txBox="1"/>
          <p:nvPr/>
        </p:nvSpPr>
        <p:spPr>
          <a:xfrm>
            <a:off x="5775724" y="4480471"/>
            <a:ext cx="4685348" cy="646331"/>
          </a:xfrm>
          <a:prstGeom prst="rect">
            <a:avLst/>
          </a:prstGeom>
          <a:solidFill>
            <a:schemeClr val="bg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b="1" dirty="0"/>
              <a:t>And these relationships won’t be nice linear ones…</a:t>
            </a:r>
            <a:endParaRPr lang="en-CA" b="1" dirty="0"/>
          </a:p>
        </p:txBody>
      </p:sp>
    </p:spTree>
    <p:extLst>
      <p:ext uri="{BB962C8B-B14F-4D97-AF65-F5344CB8AC3E}">
        <p14:creationId xmlns:p14="http://schemas.microsoft.com/office/powerpoint/2010/main" val="21585840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7E602986-6F72-4A43-954F-C71F6B51EF34}"/>
              </a:ext>
            </a:extLst>
          </p:cNvPr>
          <p:cNvSpPr txBox="1"/>
          <p:nvPr/>
        </p:nvSpPr>
        <p:spPr>
          <a:xfrm>
            <a:off x="452928" y="1035876"/>
            <a:ext cx="10008144" cy="461665"/>
          </a:xfrm>
          <a:prstGeom prst="rect">
            <a:avLst/>
          </a:prstGeom>
          <a:noFill/>
        </p:spPr>
        <p:txBody>
          <a:bodyPr wrap="square">
            <a:spAutoFit/>
          </a:bodyPr>
          <a:lstStyle/>
          <a:p>
            <a:r>
              <a:rPr lang="en-US" sz="2400" dirty="0"/>
              <a:t>6.    Comparing networks</a:t>
            </a:r>
          </a:p>
        </p:txBody>
      </p:sp>
      <p:sp>
        <p:nvSpPr>
          <p:cNvPr id="5" name="TextBox 4">
            <a:extLst>
              <a:ext uri="{FF2B5EF4-FFF2-40B4-BE49-F238E27FC236}">
                <a16:creationId xmlns:a16="http://schemas.microsoft.com/office/drawing/2014/main" id="{7B8AAD99-A2F1-4656-8B2B-02689FA78D23}"/>
              </a:ext>
            </a:extLst>
          </p:cNvPr>
          <p:cNvSpPr txBox="1"/>
          <p:nvPr/>
        </p:nvSpPr>
        <p:spPr>
          <a:xfrm>
            <a:off x="982027" y="1696405"/>
            <a:ext cx="4857616" cy="707886"/>
          </a:xfrm>
          <a:prstGeom prst="rect">
            <a:avLst/>
          </a:prstGeom>
          <a:noFill/>
        </p:spPr>
        <p:txBody>
          <a:bodyPr wrap="square">
            <a:spAutoFit/>
          </a:bodyPr>
          <a:lstStyle/>
          <a:p>
            <a:r>
              <a:rPr lang="en-US" sz="2000" b="1" dirty="0"/>
              <a:t>I might want to test hypotheses related to the differences between networks</a:t>
            </a:r>
          </a:p>
        </p:txBody>
      </p:sp>
      <p:sp>
        <p:nvSpPr>
          <p:cNvPr id="2" name="TextBox 1">
            <a:extLst>
              <a:ext uri="{FF2B5EF4-FFF2-40B4-BE49-F238E27FC236}">
                <a16:creationId xmlns:a16="http://schemas.microsoft.com/office/drawing/2014/main" id="{7685DE3D-D813-A4F2-F367-3CE5C1D2712C}"/>
              </a:ext>
            </a:extLst>
          </p:cNvPr>
          <p:cNvSpPr txBox="1"/>
          <p:nvPr/>
        </p:nvSpPr>
        <p:spPr>
          <a:xfrm>
            <a:off x="982027" y="2579408"/>
            <a:ext cx="4712191" cy="892552"/>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600" dirty="0">
                <a:solidFill>
                  <a:schemeClr val="bg1"/>
                </a:solidFill>
              </a:rPr>
              <a:t>Comparing networks is </a:t>
            </a:r>
            <a:r>
              <a:rPr lang="en-US" sz="2600" b="1" dirty="0">
                <a:solidFill>
                  <a:schemeClr val="bg1"/>
                </a:solidFill>
              </a:rPr>
              <a:t>DIFFICULT </a:t>
            </a:r>
            <a:r>
              <a:rPr lang="en-US" sz="2600" dirty="0">
                <a:solidFill>
                  <a:schemeClr val="bg1"/>
                </a:solidFill>
              </a:rPr>
              <a:t>but </a:t>
            </a:r>
            <a:r>
              <a:rPr lang="en-US" sz="2600" b="1" u="sng" dirty="0">
                <a:solidFill>
                  <a:schemeClr val="bg1"/>
                </a:solidFill>
              </a:rPr>
              <a:t>NOT IMPOSSIBLE</a:t>
            </a:r>
          </a:p>
        </p:txBody>
      </p:sp>
      <p:pic>
        <p:nvPicPr>
          <p:cNvPr id="2050" name="Picture 2">
            <a:extLst>
              <a:ext uri="{FF2B5EF4-FFF2-40B4-BE49-F238E27FC236}">
                <a16:creationId xmlns:a16="http://schemas.microsoft.com/office/drawing/2014/main" id="{2C9F9334-AFA8-5008-DE17-DEB47FF73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438" y="2094116"/>
            <a:ext cx="6245814" cy="44924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E37BF09-9D33-CC31-FD10-3A6DA689BA0E}"/>
              </a:ext>
            </a:extLst>
          </p:cNvPr>
          <p:cNvSpPr txBox="1"/>
          <p:nvPr/>
        </p:nvSpPr>
        <p:spPr>
          <a:xfrm>
            <a:off x="534786" y="4053600"/>
            <a:ext cx="5251652" cy="1938992"/>
          </a:xfrm>
          <a:prstGeom prst="rect">
            <a:avLst/>
          </a:prstGeom>
          <a:noFill/>
        </p:spPr>
        <p:txBody>
          <a:bodyPr wrap="square" rtlCol="0">
            <a:spAutoFit/>
          </a:bodyPr>
          <a:lstStyle/>
          <a:p>
            <a:r>
              <a:rPr lang="en-US" sz="2000" dirty="0"/>
              <a:t>There are some current solutions possible – mainly careful analytical decisions</a:t>
            </a:r>
          </a:p>
          <a:p>
            <a:endParaRPr lang="en-US" sz="2000" b="1" dirty="0"/>
          </a:p>
          <a:p>
            <a:endParaRPr lang="en-US" sz="2000" b="1" dirty="0"/>
          </a:p>
          <a:p>
            <a:r>
              <a:rPr lang="en-US" sz="2000" b="1" dirty="0"/>
              <a:t>But this animal social network comparisons are very much a work in progress!</a:t>
            </a:r>
            <a:endParaRPr lang="en-CA" sz="2000" b="1" dirty="0"/>
          </a:p>
        </p:txBody>
      </p:sp>
    </p:spTree>
    <p:extLst>
      <p:ext uri="{BB962C8B-B14F-4D97-AF65-F5344CB8AC3E}">
        <p14:creationId xmlns:p14="http://schemas.microsoft.com/office/powerpoint/2010/main" val="25235254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dirty="0"/>
              <a:t>06/04/2023 - How do we describe network structures?</a:t>
            </a:r>
          </a:p>
          <a:p>
            <a:endParaRPr lang="en-US" sz="2400" dirty="0"/>
          </a:p>
          <a:p>
            <a:r>
              <a:rPr lang="en-US" sz="2400" dirty="0"/>
              <a:t>13/04/2023 - How do we test hypotheses in networks?</a:t>
            </a:r>
          </a:p>
          <a:p>
            <a:endParaRPr lang="en-US" sz="2400" dirty="0"/>
          </a:p>
          <a:p>
            <a:r>
              <a:rPr lang="en-US" sz="2400" b="1" dirty="0"/>
              <a:t>TODAY - Extend our network skillset</a:t>
            </a:r>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31413960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177DEE-692B-428D-8FDA-31DCEF8F245A}"/>
              </a:ext>
            </a:extLst>
          </p:cNvPr>
          <p:cNvSpPr txBox="1"/>
          <p:nvPr/>
        </p:nvSpPr>
        <p:spPr>
          <a:xfrm>
            <a:off x="182880" y="870857"/>
            <a:ext cx="11686903" cy="4154984"/>
          </a:xfrm>
          <a:prstGeom prst="rect">
            <a:avLst/>
          </a:prstGeom>
          <a:noFill/>
        </p:spPr>
        <p:txBody>
          <a:bodyPr wrap="square" rtlCol="0">
            <a:spAutoFit/>
          </a:bodyPr>
          <a:lstStyle/>
          <a:p>
            <a:r>
              <a:rPr lang="en-US" sz="2400" b="1" dirty="0"/>
              <a:t>Plan for today:</a:t>
            </a:r>
          </a:p>
          <a:p>
            <a:endParaRPr lang="en-US" sz="2400" dirty="0"/>
          </a:p>
          <a:p>
            <a:pPr marL="457200" indent="-457200">
              <a:buAutoNum type="arabicPeriod"/>
            </a:pPr>
            <a:r>
              <a:rPr lang="en-US" sz="2400" i="1" dirty="0"/>
              <a:t>Finish from yesterday (network comparisons?)</a:t>
            </a:r>
          </a:p>
          <a:p>
            <a:pPr marL="457200" indent="-457200">
              <a:buAutoNum type="arabicPeriod"/>
            </a:pPr>
            <a:endParaRPr lang="en-US" sz="2400" dirty="0"/>
          </a:p>
          <a:p>
            <a:pPr marL="457200" indent="-457200">
              <a:buAutoNum type="arabicPeriod"/>
            </a:pPr>
            <a:r>
              <a:rPr lang="en-US" sz="2400" dirty="0"/>
              <a:t>Stochastic block models and the </a:t>
            </a:r>
            <a:r>
              <a:rPr lang="en-US" sz="2400" i="1" dirty="0"/>
              <a:t>STRAND</a:t>
            </a:r>
            <a:r>
              <a:rPr lang="en-US" sz="2400" dirty="0"/>
              <a:t> R package</a:t>
            </a:r>
          </a:p>
          <a:p>
            <a:pPr marL="457200" indent="-457200">
              <a:buAutoNum type="arabicPeriod"/>
            </a:pPr>
            <a:endParaRPr lang="en-US" sz="2400" i="1" dirty="0"/>
          </a:p>
          <a:p>
            <a:pPr marL="457200" indent="-457200">
              <a:buAutoNum type="arabicPeriod"/>
            </a:pPr>
            <a:r>
              <a:rPr lang="en-US" sz="2400" dirty="0"/>
              <a:t>Exponential random graph models and the </a:t>
            </a:r>
            <a:r>
              <a:rPr lang="en-US" sz="2400" i="1" dirty="0"/>
              <a:t>network </a:t>
            </a:r>
            <a:r>
              <a:rPr lang="en-US" sz="2400" dirty="0"/>
              <a:t>R package</a:t>
            </a:r>
          </a:p>
          <a:p>
            <a:pPr marL="457200" indent="-457200">
              <a:buAutoNum type="arabicPeriod"/>
            </a:pPr>
            <a:endParaRPr lang="en-US" sz="2400" dirty="0"/>
          </a:p>
          <a:p>
            <a:pPr marL="457200" indent="-457200">
              <a:buFontTx/>
              <a:buAutoNum type="arabicPeriod"/>
            </a:pPr>
            <a:r>
              <a:rPr lang="en-US" sz="2400" dirty="0"/>
              <a:t>An overview of dynamic network models</a:t>
            </a:r>
          </a:p>
          <a:p>
            <a:pPr marL="457200" indent="-457200">
              <a:buFontTx/>
              <a:buAutoNum type="arabicPeriod"/>
            </a:pPr>
            <a:endParaRPr lang="en-US" sz="2400" dirty="0"/>
          </a:p>
          <a:p>
            <a:pPr marL="457200" indent="-457200">
              <a:buAutoNum type="arabicPeriod"/>
            </a:pPr>
            <a:endParaRPr lang="en-US" sz="2400" dirty="0"/>
          </a:p>
        </p:txBody>
      </p: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Tree>
    <p:extLst>
      <p:ext uri="{BB962C8B-B14F-4D97-AF65-F5344CB8AC3E}">
        <p14:creationId xmlns:p14="http://schemas.microsoft.com/office/powerpoint/2010/main" val="1354463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701592" y="1603214"/>
            <a:ext cx="3334700" cy="830997"/>
          </a:xfrm>
          <a:prstGeom prst="rect">
            <a:avLst/>
          </a:prstGeom>
          <a:noFill/>
        </p:spPr>
        <p:txBody>
          <a:bodyPr wrap="square" rtlCol="0">
            <a:spAutoFit/>
          </a:bodyPr>
          <a:lstStyle/>
          <a:p>
            <a:pPr algn="ctr"/>
            <a:r>
              <a:rPr lang="en-US" sz="2400" b="1" dirty="0"/>
              <a:t>Small-world networks</a:t>
            </a:r>
          </a:p>
          <a:p>
            <a:pPr algn="ctr"/>
            <a:r>
              <a:rPr lang="en-US" sz="2400" i="1" dirty="0">
                <a:solidFill>
                  <a:schemeClr val="accent1">
                    <a:lumMod val="75000"/>
                  </a:schemeClr>
                </a:solidFill>
              </a:rPr>
              <a:t>Watts-</a:t>
            </a:r>
            <a:r>
              <a:rPr lang="en-US" sz="2400" i="1" dirty="0" err="1">
                <a:solidFill>
                  <a:schemeClr val="accent1">
                    <a:lumMod val="75000"/>
                  </a:schemeClr>
                </a:solidFill>
              </a:rPr>
              <a:t>Strogatz</a:t>
            </a:r>
            <a:r>
              <a:rPr lang="en-US" sz="2400" i="1" dirty="0">
                <a:solidFill>
                  <a:schemeClr val="accent1">
                    <a:lumMod val="75000"/>
                  </a:schemeClr>
                </a:solidFill>
              </a:rPr>
              <a:t> model</a:t>
            </a:r>
          </a:p>
        </p:txBody>
      </p:sp>
      <p:pic>
        <p:nvPicPr>
          <p:cNvPr id="5" name="Picture 4">
            <a:extLst>
              <a:ext uri="{FF2B5EF4-FFF2-40B4-BE49-F238E27FC236}">
                <a16:creationId xmlns:a16="http://schemas.microsoft.com/office/drawing/2014/main" id="{5F434F67-68FF-407A-810F-E881E27B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89" y="2434211"/>
            <a:ext cx="3802565" cy="3844699"/>
          </a:xfrm>
          <a:prstGeom prst="rect">
            <a:avLst/>
          </a:prstGeom>
        </p:spPr>
      </p:pic>
      <p:pic>
        <p:nvPicPr>
          <p:cNvPr id="9" name="Picture 8">
            <a:extLst>
              <a:ext uri="{FF2B5EF4-FFF2-40B4-BE49-F238E27FC236}">
                <a16:creationId xmlns:a16="http://schemas.microsoft.com/office/drawing/2014/main" id="{0F9E580F-3B51-4A24-89D9-18B675F80401}"/>
              </a:ext>
            </a:extLst>
          </p:cNvPr>
          <p:cNvPicPr>
            <a:picLocks noChangeAspect="1"/>
          </p:cNvPicPr>
          <p:nvPr/>
        </p:nvPicPr>
        <p:blipFill rotWithShape="1">
          <a:blip r:embed="rId4"/>
          <a:srcRect l="1587" t="23187" r="77273" b="71985"/>
          <a:stretch/>
        </p:blipFill>
        <p:spPr>
          <a:xfrm>
            <a:off x="4633843" y="2355272"/>
            <a:ext cx="7477373" cy="480291"/>
          </a:xfrm>
          <a:prstGeom prst="rect">
            <a:avLst/>
          </a:prstGeom>
        </p:spPr>
      </p:pic>
      <p:sp>
        <p:nvSpPr>
          <p:cNvPr id="10" name="TextBox 9">
            <a:extLst>
              <a:ext uri="{FF2B5EF4-FFF2-40B4-BE49-F238E27FC236}">
                <a16:creationId xmlns:a16="http://schemas.microsoft.com/office/drawing/2014/main" id="{45928A95-17F0-4B8C-9A1B-6CF33B55509B}"/>
              </a:ext>
            </a:extLst>
          </p:cNvPr>
          <p:cNvSpPr txBox="1"/>
          <p:nvPr/>
        </p:nvSpPr>
        <p:spPr>
          <a:xfrm>
            <a:off x="5560291" y="3500583"/>
            <a:ext cx="6100486" cy="3046988"/>
          </a:xfrm>
          <a:prstGeom prst="rect">
            <a:avLst/>
          </a:prstGeom>
          <a:noFill/>
        </p:spPr>
        <p:txBody>
          <a:bodyPr wrap="square" rtlCol="0">
            <a:spAutoFit/>
          </a:bodyPr>
          <a:lstStyle/>
          <a:p>
            <a:r>
              <a:rPr lang="en-US" sz="2400" dirty="0"/>
              <a:t>Extends a lattice model to include occasional long-distance connections</a:t>
            </a:r>
          </a:p>
          <a:p>
            <a:endParaRPr lang="en-US" sz="2400" dirty="0"/>
          </a:p>
          <a:p>
            <a:r>
              <a:rPr lang="en-US" sz="2400" dirty="0"/>
              <a:t>Often a good approximation for many real-world social networks</a:t>
            </a:r>
          </a:p>
          <a:p>
            <a:endParaRPr lang="en-US" sz="2400" dirty="0"/>
          </a:p>
          <a:p>
            <a:r>
              <a:rPr lang="en-US" sz="2400" dirty="0" err="1"/>
              <a:t>Characterised</a:t>
            </a:r>
            <a:r>
              <a:rPr lang="en-US" sz="2400" dirty="0"/>
              <a:t> by clustering of nodes but still with short routes across the network</a:t>
            </a:r>
            <a:endParaRPr lang="fr-FR" sz="2400" dirty="0"/>
          </a:p>
        </p:txBody>
      </p:sp>
    </p:spTree>
    <p:extLst>
      <p:ext uri="{BB962C8B-B14F-4D97-AF65-F5344CB8AC3E}">
        <p14:creationId xmlns:p14="http://schemas.microsoft.com/office/powerpoint/2010/main" val="38455073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sp>
        <p:nvSpPr>
          <p:cNvPr id="9" name="TextBox 8">
            <a:extLst>
              <a:ext uri="{FF2B5EF4-FFF2-40B4-BE49-F238E27FC236}">
                <a16:creationId xmlns:a16="http://schemas.microsoft.com/office/drawing/2014/main" id="{55B7DF18-8E80-FF70-59DA-5FE92B7A841E}"/>
              </a:ext>
            </a:extLst>
          </p:cNvPr>
          <p:cNvSpPr txBox="1"/>
          <p:nvPr/>
        </p:nvSpPr>
        <p:spPr>
          <a:xfrm>
            <a:off x="6657975" y="2048009"/>
            <a:ext cx="4948237" cy="1015663"/>
          </a:xfrm>
          <a:prstGeom prst="rect">
            <a:avLst/>
          </a:prstGeom>
          <a:noFill/>
        </p:spPr>
        <p:txBody>
          <a:bodyPr wrap="square" rtlCol="0">
            <a:spAutoFit/>
          </a:bodyPr>
          <a:lstStyle/>
          <a:p>
            <a:r>
              <a:rPr lang="en-US" sz="2000" dirty="0"/>
              <a:t>Stochastic block models find groups of nodes that share similar edge probabilities with each other</a:t>
            </a:r>
            <a:endParaRPr lang="en-CA" sz="2000" dirty="0"/>
          </a:p>
        </p:txBody>
      </p:sp>
      <p:pic>
        <p:nvPicPr>
          <p:cNvPr id="11" name="Picture 10">
            <a:extLst>
              <a:ext uri="{FF2B5EF4-FFF2-40B4-BE49-F238E27FC236}">
                <a16:creationId xmlns:a16="http://schemas.microsoft.com/office/drawing/2014/main" id="{47CE7CC4-C9FA-86F2-4244-076F6CBF625C}"/>
              </a:ext>
            </a:extLst>
          </p:cNvPr>
          <p:cNvPicPr>
            <a:picLocks noChangeAspect="1"/>
          </p:cNvPicPr>
          <p:nvPr/>
        </p:nvPicPr>
        <p:blipFill rotWithShape="1">
          <a:blip r:embed="rId4"/>
          <a:srcRect l="83320" t="21993" r="6485" b="71040"/>
          <a:stretch/>
        </p:blipFill>
        <p:spPr>
          <a:xfrm>
            <a:off x="6489561" y="3206911"/>
            <a:ext cx="5285064" cy="1504950"/>
          </a:xfrm>
          <a:prstGeom prst="rect">
            <a:avLst/>
          </a:prstGeom>
        </p:spPr>
      </p:pic>
      <p:sp>
        <p:nvSpPr>
          <p:cNvPr id="17" name="TextBox 16">
            <a:extLst>
              <a:ext uri="{FF2B5EF4-FFF2-40B4-BE49-F238E27FC236}">
                <a16:creationId xmlns:a16="http://schemas.microsoft.com/office/drawing/2014/main" id="{83632BA3-7038-D53E-4B8C-97A88DF9988F}"/>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5"/>
              </a:rPr>
              <a:t>https://doi.org/10.1038/s41598-018-31202-1</a:t>
            </a:r>
            <a:r>
              <a:rPr lang="en-CA" dirty="0"/>
              <a:t> </a:t>
            </a:r>
          </a:p>
        </p:txBody>
      </p:sp>
    </p:spTree>
    <p:extLst>
      <p:ext uri="{BB962C8B-B14F-4D97-AF65-F5344CB8AC3E}">
        <p14:creationId xmlns:p14="http://schemas.microsoft.com/office/powerpoint/2010/main" val="28262702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8" name="Picture 7">
            <a:extLst>
              <a:ext uri="{FF2B5EF4-FFF2-40B4-BE49-F238E27FC236}">
                <a16:creationId xmlns:a16="http://schemas.microsoft.com/office/drawing/2014/main" id="{5045CB05-4B31-2C0A-4B50-C991C622F91C}"/>
              </a:ext>
            </a:extLst>
          </p:cNvPr>
          <p:cNvPicPr>
            <a:picLocks noChangeAspect="1"/>
          </p:cNvPicPr>
          <p:nvPr/>
        </p:nvPicPr>
        <p:blipFill rotWithShape="1">
          <a:blip r:embed="rId4"/>
          <a:srcRect l="72852" t="8001" r="16562" b="70437"/>
          <a:stretch/>
        </p:blipFill>
        <p:spPr>
          <a:xfrm>
            <a:off x="800101" y="1752897"/>
            <a:ext cx="5453998" cy="4628853"/>
          </a:xfrm>
          <a:prstGeom prst="rect">
            <a:avLst/>
          </a:prstGeom>
        </p:spPr>
      </p:pic>
      <p:sp>
        <p:nvSpPr>
          <p:cNvPr id="9" name="TextBox 8">
            <a:extLst>
              <a:ext uri="{FF2B5EF4-FFF2-40B4-BE49-F238E27FC236}">
                <a16:creationId xmlns:a16="http://schemas.microsoft.com/office/drawing/2014/main" id="{55B7DF18-8E80-FF70-59DA-5FE92B7A841E}"/>
              </a:ext>
            </a:extLst>
          </p:cNvPr>
          <p:cNvSpPr txBox="1"/>
          <p:nvPr/>
        </p:nvSpPr>
        <p:spPr>
          <a:xfrm>
            <a:off x="6657975" y="2048009"/>
            <a:ext cx="4948237" cy="1015663"/>
          </a:xfrm>
          <a:prstGeom prst="rect">
            <a:avLst/>
          </a:prstGeom>
          <a:noFill/>
        </p:spPr>
        <p:txBody>
          <a:bodyPr wrap="square" rtlCol="0">
            <a:spAutoFit/>
          </a:bodyPr>
          <a:lstStyle/>
          <a:p>
            <a:r>
              <a:rPr lang="en-US" sz="2000" dirty="0"/>
              <a:t>Stochastic block models find groups of nodes that share similar edge probabilities with each other</a:t>
            </a:r>
            <a:endParaRPr lang="en-CA" sz="2000" dirty="0"/>
          </a:p>
        </p:txBody>
      </p:sp>
      <p:pic>
        <p:nvPicPr>
          <p:cNvPr id="11" name="Picture 10">
            <a:extLst>
              <a:ext uri="{FF2B5EF4-FFF2-40B4-BE49-F238E27FC236}">
                <a16:creationId xmlns:a16="http://schemas.microsoft.com/office/drawing/2014/main" id="{47CE7CC4-C9FA-86F2-4244-076F6CBF625C}"/>
              </a:ext>
            </a:extLst>
          </p:cNvPr>
          <p:cNvPicPr>
            <a:picLocks noChangeAspect="1"/>
          </p:cNvPicPr>
          <p:nvPr/>
        </p:nvPicPr>
        <p:blipFill rotWithShape="1">
          <a:blip r:embed="rId5"/>
          <a:srcRect l="83320" t="21993" r="6485" b="71040"/>
          <a:stretch/>
        </p:blipFill>
        <p:spPr>
          <a:xfrm>
            <a:off x="6489561" y="3206911"/>
            <a:ext cx="5285064" cy="1504950"/>
          </a:xfrm>
          <a:prstGeom prst="rect">
            <a:avLst/>
          </a:prstGeom>
        </p:spPr>
      </p:pic>
      <p:sp>
        <p:nvSpPr>
          <p:cNvPr id="17" name="TextBox 16">
            <a:extLst>
              <a:ext uri="{FF2B5EF4-FFF2-40B4-BE49-F238E27FC236}">
                <a16:creationId xmlns:a16="http://schemas.microsoft.com/office/drawing/2014/main" id="{83632BA3-7038-D53E-4B8C-97A88DF9988F}"/>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6"/>
              </a:rPr>
              <a:t>https://doi.org/10.1038/s41598-018-31202-1</a:t>
            </a:r>
            <a:r>
              <a:rPr lang="en-CA" dirty="0"/>
              <a:t> </a:t>
            </a:r>
          </a:p>
        </p:txBody>
      </p:sp>
    </p:spTree>
    <p:extLst>
      <p:ext uri="{BB962C8B-B14F-4D97-AF65-F5344CB8AC3E}">
        <p14:creationId xmlns:p14="http://schemas.microsoft.com/office/powerpoint/2010/main" val="1897486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8" name="Picture 7">
            <a:extLst>
              <a:ext uri="{FF2B5EF4-FFF2-40B4-BE49-F238E27FC236}">
                <a16:creationId xmlns:a16="http://schemas.microsoft.com/office/drawing/2014/main" id="{5045CB05-4B31-2C0A-4B50-C991C622F91C}"/>
              </a:ext>
            </a:extLst>
          </p:cNvPr>
          <p:cNvPicPr>
            <a:picLocks noChangeAspect="1"/>
          </p:cNvPicPr>
          <p:nvPr/>
        </p:nvPicPr>
        <p:blipFill rotWithShape="1">
          <a:blip r:embed="rId4"/>
          <a:srcRect l="72852" t="8001" r="16562" b="70437"/>
          <a:stretch/>
        </p:blipFill>
        <p:spPr>
          <a:xfrm>
            <a:off x="800101" y="1752897"/>
            <a:ext cx="5453998" cy="4628853"/>
          </a:xfrm>
          <a:prstGeom prst="rect">
            <a:avLst/>
          </a:prstGeom>
        </p:spPr>
      </p:pic>
      <p:sp>
        <p:nvSpPr>
          <p:cNvPr id="9" name="TextBox 8">
            <a:extLst>
              <a:ext uri="{FF2B5EF4-FFF2-40B4-BE49-F238E27FC236}">
                <a16:creationId xmlns:a16="http://schemas.microsoft.com/office/drawing/2014/main" id="{55B7DF18-8E80-FF70-59DA-5FE92B7A841E}"/>
              </a:ext>
            </a:extLst>
          </p:cNvPr>
          <p:cNvSpPr txBox="1"/>
          <p:nvPr/>
        </p:nvSpPr>
        <p:spPr>
          <a:xfrm>
            <a:off x="6657975" y="2048009"/>
            <a:ext cx="4948237" cy="1015663"/>
          </a:xfrm>
          <a:prstGeom prst="rect">
            <a:avLst/>
          </a:prstGeom>
          <a:noFill/>
        </p:spPr>
        <p:txBody>
          <a:bodyPr wrap="square" rtlCol="0">
            <a:spAutoFit/>
          </a:bodyPr>
          <a:lstStyle/>
          <a:p>
            <a:r>
              <a:rPr lang="en-US" sz="2000" dirty="0"/>
              <a:t>Stochastic block models find groups of nodes that share similar edge probabilities with each other</a:t>
            </a:r>
            <a:endParaRPr lang="en-CA" sz="2000" dirty="0"/>
          </a:p>
        </p:txBody>
      </p:sp>
      <p:pic>
        <p:nvPicPr>
          <p:cNvPr id="11" name="Picture 10">
            <a:extLst>
              <a:ext uri="{FF2B5EF4-FFF2-40B4-BE49-F238E27FC236}">
                <a16:creationId xmlns:a16="http://schemas.microsoft.com/office/drawing/2014/main" id="{47CE7CC4-C9FA-86F2-4244-076F6CBF625C}"/>
              </a:ext>
            </a:extLst>
          </p:cNvPr>
          <p:cNvPicPr>
            <a:picLocks noChangeAspect="1"/>
          </p:cNvPicPr>
          <p:nvPr/>
        </p:nvPicPr>
        <p:blipFill rotWithShape="1">
          <a:blip r:embed="rId5"/>
          <a:srcRect l="83320" t="21993" r="6485" b="71040"/>
          <a:stretch/>
        </p:blipFill>
        <p:spPr>
          <a:xfrm>
            <a:off x="6489561" y="3206911"/>
            <a:ext cx="5285064" cy="1504950"/>
          </a:xfrm>
          <a:prstGeom prst="rect">
            <a:avLst/>
          </a:prstGeom>
        </p:spPr>
      </p:pic>
      <p:sp>
        <p:nvSpPr>
          <p:cNvPr id="17" name="TextBox 16">
            <a:extLst>
              <a:ext uri="{FF2B5EF4-FFF2-40B4-BE49-F238E27FC236}">
                <a16:creationId xmlns:a16="http://schemas.microsoft.com/office/drawing/2014/main" id="{83632BA3-7038-D53E-4B8C-97A88DF9988F}"/>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6"/>
              </a:rPr>
              <a:t>https://doi.org/10.1038/s41598-018-31202-1</a:t>
            </a:r>
            <a:r>
              <a:rPr lang="en-CA" dirty="0"/>
              <a:t> </a:t>
            </a:r>
          </a:p>
        </p:txBody>
      </p:sp>
      <p:sp>
        <p:nvSpPr>
          <p:cNvPr id="18" name="TextBox 17">
            <a:extLst>
              <a:ext uri="{FF2B5EF4-FFF2-40B4-BE49-F238E27FC236}">
                <a16:creationId xmlns:a16="http://schemas.microsoft.com/office/drawing/2014/main" id="{D8FC29E8-7711-337E-CA4B-146372049795}"/>
              </a:ext>
            </a:extLst>
          </p:cNvPr>
          <p:cNvSpPr txBox="1"/>
          <p:nvPr/>
        </p:nvSpPr>
        <p:spPr>
          <a:xfrm>
            <a:off x="6657974" y="5121263"/>
            <a:ext cx="4948237" cy="707886"/>
          </a:xfrm>
          <a:prstGeom prst="rect">
            <a:avLst/>
          </a:prstGeom>
          <a:noFill/>
        </p:spPr>
        <p:txBody>
          <a:bodyPr wrap="square" rtlCol="0">
            <a:spAutoFit/>
          </a:bodyPr>
          <a:lstStyle/>
          <a:p>
            <a:r>
              <a:rPr lang="en-US" sz="2000" dirty="0"/>
              <a:t>Most commonly use to detect community structure in networks</a:t>
            </a:r>
            <a:endParaRPr lang="en-CA" sz="2000" dirty="0"/>
          </a:p>
        </p:txBody>
      </p:sp>
    </p:spTree>
    <p:extLst>
      <p:ext uri="{BB962C8B-B14F-4D97-AF65-F5344CB8AC3E}">
        <p14:creationId xmlns:p14="http://schemas.microsoft.com/office/powerpoint/2010/main" val="38475740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7" name="Picture 6">
            <a:extLst>
              <a:ext uri="{FF2B5EF4-FFF2-40B4-BE49-F238E27FC236}">
                <a16:creationId xmlns:a16="http://schemas.microsoft.com/office/drawing/2014/main" id="{D90348F6-63B3-DC8B-6BC2-330FF05DEDA9}"/>
              </a:ext>
            </a:extLst>
          </p:cNvPr>
          <p:cNvPicPr>
            <a:picLocks noChangeAspect="1"/>
          </p:cNvPicPr>
          <p:nvPr/>
        </p:nvPicPr>
        <p:blipFill rotWithShape="1">
          <a:blip r:embed="rId3"/>
          <a:srcRect l="83320" t="7907" r="6485" b="78007"/>
          <a:stretch/>
        </p:blipFill>
        <p:spPr>
          <a:xfrm>
            <a:off x="858187" y="1767485"/>
            <a:ext cx="5285064" cy="3042640"/>
          </a:xfrm>
          <a:prstGeom prst="rect">
            <a:avLst/>
          </a:prstGeom>
        </p:spPr>
      </p:pic>
      <p:sp>
        <p:nvSpPr>
          <p:cNvPr id="10" name="TextBox 9">
            <a:extLst>
              <a:ext uri="{FF2B5EF4-FFF2-40B4-BE49-F238E27FC236}">
                <a16:creationId xmlns:a16="http://schemas.microsoft.com/office/drawing/2014/main" id="{A209FC44-22B6-4CD9-3357-EE78B3FD0169}"/>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4"/>
              </a:rPr>
              <a:t>https://doi.org/10.1038/s41598-018-31202-1</a:t>
            </a:r>
            <a:r>
              <a:rPr lang="en-CA" dirty="0"/>
              <a:t> </a:t>
            </a:r>
          </a:p>
        </p:txBody>
      </p:sp>
      <p:sp>
        <p:nvSpPr>
          <p:cNvPr id="12" name="TextBox 11">
            <a:extLst>
              <a:ext uri="{FF2B5EF4-FFF2-40B4-BE49-F238E27FC236}">
                <a16:creationId xmlns:a16="http://schemas.microsoft.com/office/drawing/2014/main" id="{E8F98D50-BB13-A112-1742-4DED92AFD811}"/>
              </a:ext>
            </a:extLst>
          </p:cNvPr>
          <p:cNvSpPr txBox="1"/>
          <p:nvPr/>
        </p:nvSpPr>
        <p:spPr>
          <a:xfrm>
            <a:off x="6657975" y="2048009"/>
            <a:ext cx="4948237" cy="2862322"/>
          </a:xfrm>
          <a:prstGeom prst="rect">
            <a:avLst/>
          </a:prstGeom>
          <a:noFill/>
        </p:spPr>
        <p:txBody>
          <a:bodyPr wrap="square" rtlCol="0">
            <a:spAutoFit/>
          </a:bodyPr>
          <a:lstStyle/>
          <a:p>
            <a:r>
              <a:rPr lang="en-US" sz="2000" dirty="0"/>
              <a:t>But they have more flexibility than this and are a powerful tool to detect many different structures</a:t>
            </a:r>
          </a:p>
          <a:p>
            <a:endParaRPr lang="en-US" sz="2000" dirty="0"/>
          </a:p>
          <a:p>
            <a:pPr marL="342900" indent="-342900">
              <a:buFontTx/>
              <a:buChar char="-"/>
            </a:pPr>
            <a:r>
              <a:rPr lang="en-US" sz="2000" dirty="0" err="1"/>
              <a:t>Assortativity</a:t>
            </a:r>
            <a:endParaRPr lang="en-US" sz="2000" dirty="0"/>
          </a:p>
          <a:p>
            <a:pPr marL="342900" indent="-342900">
              <a:buFontTx/>
              <a:buChar char="-"/>
            </a:pPr>
            <a:endParaRPr lang="en-US" sz="2000" dirty="0"/>
          </a:p>
          <a:p>
            <a:pPr marL="342900" indent="-342900">
              <a:buFontTx/>
              <a:buChar char="-"/>
            </a:pPr>
            <a:r>
              <a:rPr lang="en-US" sz="2000" dirty="0" err="1"/>
              <a:t>Disassortativity</a:t>
            </a:r>
            <a:endParaRPr lang="en-US" sz="2000" dirty="0"/>
          </a:p>
          <a:p>
            <a:pPr marL="342900" indent="-342900">
              <a:buFontTx/>
              <a:buChar char="-"/>
            </a:pPr>
            <a:endParaRPr lang="en-US" sz="2000" dirty="0"/>
          </a:p>
          <a:p>
            <a:pPr marL="342900" indent="-342900">
              <a:buFontTx/>
              <a:buChar char="-"/>
            </a:pPr>
            <a:r>
              <a:rPr lang="en-US" sz="2000" dirty="0"/>
              <a:t>Mixed structures</a:t>
            </a:r>
            <a:endParaRPr lang="en-CA" sz="2000" dirty="0"/>
          </a:p>
        </p:txBody>
      </p:sp>
    </p:spTree>
    <p:extLst>
      <p:ext uri="{BB962C8B-B14F-4D97-AF65-F5344CB8AC3E}">
        <p14:creationId xmlns:p14="http://schemas.microsoft.com/office/powerpoint/2010/main" val="11216527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7" name="Picture 6">
            <a:extLst>
              <a:ext uri="{FF2B5EF4-FFF2-40B4-BE49-F238E27FC236}">
                <a16:creationId xmlns:a16="http://schemas.microsoft.com/office/drawing/2014/main" id="{D90348F6-63B3-DC8B-6BC2-330FF05DEDA9}"/>
              </a:ext>
            </a:extLst>
          </p:cNvPr>
          <p:cNvPicPr>
            <a:picLocks noChangeAspect="1"/>
          </p:cNvPicPr>
          <p:nvPr/>
        </p:nvPicPr>
        <p:blipFill rotWithShape="1">
          <a:blip r:embed="rId3"/>
          <a:srcRect l="83320" t="7907" r="6485" b="78007"/>
          <a:stretch/>
        </p:blipFill>
        <p:spPr>
          <a:xfrm>
            <a:off x="858187" y="1767485"/>
            <a:ext cx="5285064" cy="3042640"/>
          </a:xfrm>
          <a:prstGeom prst="rect">
            <a:avLst/>
          </a:prstGeom>
        </p:spPr>
      </p:pic>
      <p:sp>
        <p:nvSpPr>
          <p:cNvPr id="10" name="TextBox 9">
            <a:extLst>
              <a:ext uri="{FF2B5EF4-FFF2-40B4-BE49-F238E27FC236}">
                <a16:creationId xmlns:a16="http://schemas.microsoft.com/office/drawing/2014/main" id="{A209FC44-22B6-4CD9-3357-EE78B3FD0169}"/>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4"/>
              </a:rPr>
              <a:t>https://doi.org/10.1038/s41598-018-31202-1</a:t>
            </a:r>
            <a:r>
              <a:rPr lang="en-CA" dirty="0"/>
              <a:t> </a:t>
            </a:r>
          </a:p>
        </p:txBody>
      </p:sp>
      <p:sp>
        <p:nvSpPr>
          <p:cNvPr id="12" name="TextBox 11">
            <a:extLst>
              <a:ext uri="{FF2B5EF4-FFF2-40B4-BE49-F238E27FC236}">
                <a16:creationId xmlns:a16="http://schemas.microsoft.com/office/drawing/2014/main" id="{E8F98D50-BB13-A112-1742-4DED92AFD811}"/>
              </a:ext>
            </a:extLst>
          </p:cNvPr>
          <p:cNvSpPr txBox="1"/>
          <p:nvPr/>
        </p:nvSpPr>
        <p:spPr>
          <a:xfrm>
            <a:off x="6657975" y="1681288"/>
            <a:ext cx="4948237" cy="4708981"/>
          </a:xfrm>
          <a:prstGeom prst="rect">
            <a:avLst/>
          </a:prstGeom>
          <a:noFill/>
        </p:spPr>
        <p:txBody>
          <a:bodyPr wrap="square" rtlCol="0">
            <a:spAutoFit/>
          </a:bodyPr>
          <a:lstStyle/>
          <a:p>
            <a:r>
              <a:rPr lang="en-US" sz="2000" dirty="0"/>
              <a:t>SBMs have also been adapted to more complex networks:</a:t>
            </a:r>
          </a:p>
          <a:p>
            <a:endParaRPr lang="en-US" sz="2000" dirty="0"/>
          </a:p>
          <a:p>
            <a:pPr marL="342900" indent="-342900">
              <a:buFontTx/>
              <a:buChar char="-"/>
            </a:pPr>
            <a:r>
              <a:rPr lang="en-US" sz="2000" dirty="0"/>
              <a:t>Weighted networks</a:t>
            </a:r>
          </a:p>
          <a:p>
            <a:pPr lvl="1"/>
            <a:r>
              <a:rPr lang="en-US" sz="1600" i="1" dirty="0"/>
              <a:t>R packages STRAND, </a:t>
            </a:r>
            <a:r>
              <a:rPr lang="en-US" sz="1600" i="1" dirty="0" err="1"/>
              <a:t>blockmodels</a:t>
            </a:r>
            <a:r>
              <a:rPr lang="en-US" sz="1600" i="1" dirty="0"/>
              <a:t>, </a:t>
            </a:r>
            <a:r>
              <a:rPr lang="en-US" sz="1600" i="1" dirty="0" err="1"/>
              <a:t>sbm</a:t>
            </a:r>
            <a:endParaRPr lang="en-US" sz="1600" i="1" dirty="0"/>
          </a:p>
          <a:p>
            <a:pPr marL="342900" indent="-342900">
              <a:buFontTx/>
              <a:buChar char="-"/>
            </a:pPr>
            <a:endParaRPr lang="en-US" sz="2000" dirty="0"/>
          </a:p>
          <a:p>
            <a:pPr marL="342900" indent="-342900">
              <a:buFontTx/>
              <a:buChar char="-"/>
            </a:pPr>
            <a:r>
              <a:rPr lang="en-US" sz="2000" dirty="0"/>
              <a:t>Signed networks</a:t>
            </a:r>
          </a:p>
          <a:p>
            <a:pPr lvl="1"/>
            <a:r>
              <a:rPr lang="en-US" sz="1600" i="1" dirty="0"/>
              <a:t>R package </a:t>
            </a:r>
            <a:r>
              <a:rPr lang="en-US" sz="1600" i="1" dirty="0" err="1"/>
              <a:t>signnet</a:t>
            </a:r>
            <a:endParaRPr lang="en-US" sz="1600" i="1" dirty="0"/>
          </a:p>
          <a:p>
            <a:endParaRPr lang="en-US" sz="2000" dirty="0"/>
          </a:p>
          <a:p>
            <a:pPr marL="342900" indent="-342900">
              <a:buFontTx/>
              <a:buChar char="-"/>
            </a:pPr>
            <a:r>
              <a:rPr lang="en-US" sz="2000" dirty="0"/>
              <a:t>Bipartite networks</a:t>
            </a:r>
          </a:p>
          <a:p>
            <a:pPr lvl="1"/>
            <a:r>
              <a:rPr lang="en-US" sz="1600" i="1" dirty="0"/>
              <a:t>R package </a:t>
            </a:r>
            <a:r>
              <a:rPr lang="en-US" sz="1600" i="1" dirty="0" err="1"/>
              <a:t>sbm</a:t>
            </a:r>
            <a:endParaRPr lang="en-US" sz="1600" i="1" dirty="0"/>
          </a:p>
          <a:p>
            <a:endParaRPr lang="en-US" sz="2000" dirty="0"/>
          </a:p>
          <a:p>
            <a:pPr marL="342900" indent="-342900">
              <a:buFontTx/>
              <a:buChar char="-"/>
            </a:pPr>
            <a:r>
              <a:rPr lang="en-US" sz="2000" dirty="0"/>
              <a:t>Multilayer networks</a:t>
            </a:r>
          </a:p>
          <a:p>
            <a:pPr lvl="1"/>
            <a:r>
              <a:rPr lang="en-US" sz="1600" i="1" dirty="0"/>
              <a:t>R packages </a:t>
            </a:r>
            <a:r>
              <a:rPr lang="en-US" sz="1600" i="1" dirty="0" err="1"/>
              <a:t>sbm</a:t>
            </a:r>
            <a:r>
              <a:rPr lang="en-US" sz="1600" i="1" dirty="0"/>
              <a:t>, </a:t>
            </a:r>
            <a:r>
              <a:rPr lang="en-US" sz="1600" i="1" dirty="0" err="1"/>
              <a:t>rMultiNet</a:t>
            </a:r>
            <a:endParaRPr lang="en-US" sz="1600" i="1" dirty="0"/>
          </a:p>
          <a:p>
            <a:pPr lvl="1"/>
            <a:endParaRPr lang="en-US" sz="1600" i="1" dirty="0"/>
          </a:p>
          <a:p>
            <a:pPr marL="342900" indent="-342900">
              <a:buFontTx/>
              <a:buChar char="-"/>
            </a:pPr>
            <a:endParaRPr lang="en-CA" sz="2000" dirty="0"/>
          </a:p>
        </p:txBody>
      </p:sp>
    </p:spTree>
    <p:extLst>
      <p:ext uri="{BB962C8B-B14F-4D97-AF65-F5344CB8AC3E}">
        <p14:creationId xmlns:p14="http://schemas.microsoft.com/office/powerpoint/2010/main" val="23463522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A5A15A-AE62-B336-79B5-B6E9A5F5CCDB}"/>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pic>
        <p:nvPicPr>
          <p:cNvPr id="5" name="Picture 4">
            <a:extLst>
              <a:ext uri="{FF2B5EF4-FFF2-40B4-BE49-F238E27FC236}">
                <a16:creationId xmlns:a16="http://schemas.microsoft.com/office/drawing/2014/main" id="{2E4B2088-9C17-86F4-E7EE-25DDE81C3546}"/>
              </a:ext>
            </a:extLst>
          </p:cNvPr>
          <p:cNvPicPr>
            <a:picLocks noChangeAspect="1"/>
          </p:cNvPicPr>
          <p:nvPr/>
        </p:nvPicPr>
        <p:blipFill rotWithShape="1">
          <a:blip r:embed="rId3"/>
          <a:srcRect l="72305" t="11812" r="11562" b="62563"/>
          <a:stretch/>
        </p:blipFill>
        <p:spPr>
          <a:xfrm>
            <a:off x="595312" y="1715917"/>
            <a:ext cx="6505576" cy="4305615"/>
          </a:xfrm>
          <a:prstGeom prst="rect">
            <a:avLst/>
          </a:prstGeom>
        </p:spPr>
      </p:pic>
      <p:sp>
        <p:nvSpPr>
          <p:cNvPr id="8" name="TextBox 7">
            <a:extLst>
              <a:ext uri="{FF2B5EF4-FFF2-40B4-BE49-F238E27FC236}">
                <a16:creationId xmlns:a16="http://schemas.microsoft.com/office/drawing/2014/main" id="{AFE4DD43-FBE7-4335-B004-01C99829543E}"/>
              </a:ext>
            </a:extLst>
          </p:cNvPr>
          <p:cNvSpPr txBox="1"/>
          <p:nvPr/>
        </p:nvSpPr>
        <p:spPr>
          <a:xfrm>
            <a:off x="7634150" y="1715917"/>
            <a:ext cx="3962538" cy="4401205"/>
          </a:xfrm>
          <a:prstGeom prst="rect">
            <a:avLst/>
          </a:prstGeom>
          <a:noFill/>
        </p:spPr>
        <p:txBody>
          <a:bodyPr wrap="square" rtlCol="0">
            <a:spAutoFit/>
          </a:bodyPr>
          <a:lstStyle/>
          <a:p>
            <a:r>
              <a:rPr lang="en-US" sz="2000" dirty="0"/>
              <a:t>The STRAND R package is potentially a powerful friend for your network analyses. It:</a:t>
            </a:r>
          </a:p>
          <a:p>
            <a:endParaRPr lang="en-US" sz="2000" dirty="0"/>
          </a:p>
          <a:p>
            <a:pPr marL="342900" indent="-342900">
              <a:buFontTx/>
              <a:buChar char="-"/>
            </a:pPr>
            <a:r>
              <a:rPr lang="en-US" sz="2000" dirty="0"/>
              <a:t>Acts as an </a:t>
            </a:r>
            <a:r>
              <a:rPr lang="en-US" sz="2000" b="1" dirty="0"/>
              <a:t>interface to fit stochastic block models in STAN</a:t>
            </a:r>
          </a:p>
          <a:p>
            <a:pPr marL="342900" indent="-342900">
              <a:buFontTx/>
              <a:buChar char="-"/>
            </a:pPr>
            <a:endParaRPr lang="en-US" sz="2000" dirty="0"/>
          </a:p>
          <a:p>
            <a:pPr marL="342900" indent="-342900">
              <a:buFontTx/>
              <a:buChar char="-"/>
            </a:pPr>
            <a:r>
              <a:rPr lang="en-US" sz="2000" dirty="0"/>
              <a:t>Provides models that integrate stochastic block models and social relations models</a:t>
            </a:r>
          </a:p>
          <a:p>
            <a:pPr marL="342900" indent="-342900">
              <a:buFontTx/>
              <a:buChar char="-"/>
            </a:pPr>
            <a:endParaRPr lang="en-US" sz="2000" dirty="0"/>
          </a:p>
          <a:p>
            <a:pPr marL="342900" indent="-342900">
              <a:buFontTx/>
              <a:buChar char="-"/>
            </a:pPr>
            <a:r>
              <a:rPr lang="en-US" sz="2000" dirty="0"/>
              <a:t>Provides a </a:t>
            </a:r>
            <a:r>
              <a:rPr lang="en-US" sz="2000" b="1" dirty="0"/>
              <a:t>tool for simulating social network structures</a:t>
            </a:r>
            <a:r>
              <a:rPr lang="en-US" sz="2000" dirty="0"/>
              <a:t> based on these structures</a:t>
            </a:r>
            <a:endParaRPr lang="en-CA" sz="2000" dirty="0"/>
          </a:p>
        </p:txBody>
      </p:sp>
      <p:sp>
        <p:nvSpPr>
          <p:cNvPr id="11" name="TextBox 10">
            <a:extLst>
              <a:ext uri="{FF2B5EF4-FFF2-40B4-BE49-F238E27FC236}">
                <a16:creationId xmlns:a16="http://schemas.microsoft.com/office/drawing/2014/main" id="{097AA25E-27A2-41C6-9BA6-2A7149DF69A9}"/>
              </a:ext>
            </a:extLst>
          </p:cNvPr>
          <p:cNvSpPr txBox="1"/>
          <p:nvPr/>
        </p:nvSpPr>
        <p:spPr>
          <a:xfrm>
            <a:off x="5817094" y="6370264"/>
            <a:ext cx="6165542" cy="369332"/>
          </a:xfrm>
          <a:prstGeom prst="rect">
            <a:avLst/>
          </a:prstGeom>
          <a:noFill/>
        </p:spPr>
        <p:txBody>
          <a:bodyPr wrap="square">
            <a:spAutoFit/>
          </a:bodyPr>
          <a:lstStyle/>
          <a:p>
            <a:pPr algn="r"/>
            <a:r>
              <a:rPr lang="fr-FR" dirty="0">
                <a:hlinkClick r:id="rId4"/>
              </a:rPr>
              <a:t>https://github.com/ctross/STRAND</a:t>
            </a:r>
            <a:endParaRPr lang="fr-FR" dirty="0"/>
          </a:p>
        </p:txBody>
      </p:sp>
    </p:spTree>
    <p:extLst>
      <p:ext uri="{BB962C8B-B14F-4D97-AF65-F5344CB8AC3E}">
        <p14:creationId xmlns:p14="http://schemas.microsoft.com/office/powerpoint/2010/main" val="21818066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10" name="TextBox 9">
            <a:extLst>
              <a:ext uri="{FF2B5EF4-FFF2-40B4-BE49-F238E27FC236}">
                <a16:creationId xmlns:a16="http://schemas.microsoft.com/office/drawing/2014/main" id="{A209FC44-22B6-4CD9-3357-EE78B3FD0169}"/>
              </a:ext>
            </a:extLst>
          </p:cNvPr>
          <p:cNvSpPr txBox="1"/>
          <p:nvPr/>
        </p:nvSpPr>
        <p:spPr>
          <a:xfrm>
            <a:off x="3752851" y="6381750"/>
            <a:ext cx="8786812" cy="369332"/>
          </a:xfrm>
          <a:prstGeom prst="rect">
            <a:avLst/>
          </a:prstGeom>
          <a:noFill/>
        </p:spPr>
        <p:txBody>
          <a:bodyPr wrap="square">
            <a:spAutoFit/>
          </a:bodyPr>
          <a:lstStyle/>
          <a:p>
            <a:r>
              <a:rPr lang="en-CA" dirty="0"/>
              <a:t>These great introductory figures are from: </a:t>
            </a:r>
            <a:r>
              <a:rPr lang="en-CA" dirty="0">
                <a:hlinkClick r:id="rId3"/>
              </a:rPr>
              <a:t>https://doi.org/10.1038/s41598-018-31202-1</a:t>
            </a:r>
            <a:r>
              <a:rPr lang="en-CA" dirty="0"/>
              <a:t> </a:t>
            </a:r>
          </a:p>
        </p:txBody>
      </p:sp>
      <p:sp>
        <p:nvSpPr>
          <p:cNvPr id="7" name="TextBox 6">
            <a:extLst>
              <a:ext uri="{FF2B5EF4-FFF2-40B4-BE49-F238E27FC236}">
                <a16:creationId xmlns:a16="http://schemas.microsoft.com/office/drawing/2014/main" id="{42673F6C-B37C-48CE-8D3B-863479C0AEBE}"/>
              </a:ext>
            </a:extLst>
          </p:cNvPr>
          <p:cNvSpPr txBox="1"/>
          <p:nvPr/>
        </p:nvSpPr>
        <p:spPr>
          <a:xfrm>
            <a:off x="1670223" y="2150696"/>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3 and work through the section SESSION 3: PART 5 </a:t>
            </a:r>
          </a:p>
        </p:txBody>
      </p:sp>
      <p:sp>
        <p:nvSpPr>
          <p:cNvPr id="8" name="TextBox 7">
            <a:extLst>
              <a:ext uri="{FF2B5EF4-FFF2-40B4-BE49-F238E27FC236}">
                <a16:creationId xmlns:a16="http://schemas.microsoft.com/office/drawing/2014/main" id="{0507233A-DD41-483A-B4D9-98A59AC69DA5}"/>
              </a:ext>
            </a:extLst>
          </p:cNvPr>
          <p:cNvSpPr txBox="1"/>
          <p:nvPr/>
        </p:nvSpPr>
        <p:spPr>
          <a:xfrm>
            <a:off x="477439" y="1027390"/>
            <a:ext cx="8023623" cy="461665"/>
          </a:xfrm>
          <a:prstGeom prst="rect">
            <a:avLst/>
          </a:prstGeom>
          <a:noFill/>
        </p:spPr>
        <p:txBody>
          <a:bodyPr wrap="square">
            <a:spAutoFit/>
          </a:bodyPr>
          <a:lstStyle/>
          <a:p>
            <a:r>
              <a:rPr lang="en-US" sz="2400" dirty="0"/>
              <a:t>2.    Stochastic block models and the </a:t>
            </a:r>
            <a:r>
              <a:rPr lang="en-US" sz="2400" i="1" dirty="0"/>
              <a:t>STRAND</a:t>
            </a:r>
            <a:r>
              <a:rPr lang="en-US" sz="2400" dirty="0"/>
              <a:t> R package</a:t>
            </a:r>
          </a:p>
        </p:txBody>
      </p:sp>
    </p:spTree>
    <p:extLst>
      <p:ext uri="{BB962C8B-B14F-4D97-AF65-F5344CB8AC3E}">
        <p14:creationId xmlns:p14="http://schemas.microsoft.com/office/powerpoint/2010/main" val="25461773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B077162-E857-4F8E-9750-BE641A31713F}"/>
              </a:ext>
            </a:extLst>
          </p:cNvPr>
          <p:cNvGrpSpPr/>
          <p:nvPr/>
        </p:nvGrpSpPr>
        <p:grpSpPr>
          <a:xfrm>
            <a:off x="0" y="219393"/>
            <a:ext cx="12192000" cy="6419214"/>
            <a:chOff x="0" y="219393"/>
            <a:chExt cx="12192000" cy="6419214"/>
          </a:xfrm>
        </p:grpSpPr>
        <p:sp>
          <p:nvSpPr>
            <p:cNvPr id="2" name="TextBox 1">
              <a:extLst>
                <a:ext uri="{FF2B5EF4-FFF2-40B4-BE49-F238E27FC236}">
                  <a16:creationId xmlns:a16="http://schemas.microsoft.com/office/drawing/2014/main" id="{BFF2C897-32EB-490C-B08B-C28CA802F83A}"/>
                </a:ext>
              </a:extLst>
            </p:cNvPr>
            <p:cNvSpPr txBox="1"/>
            <p:nvPr/>
          </p:nvSpPr>
          <p:spPr>
            <a:xfrm>
              <a:off x="0" y="219393"/>
              <a:ext cx="12192000" cy="646331"/>
            </a:xfrm>
            <a:prstGeom prst="rect">
              <a:avLst/>
            </a:prstGeom>
            <a:noFill/>
          </p:spPr>
          <p:txBody>
            <a:bodyPr wrap="square" rtlCol="0">
              <a:spAutoFit/>
            </a:bodyPr>
            <a:lstStyle/>
            <a:p>
              <a:pPr algn="ctr"/>
              <a:r>
                <a:rPr lang="en-US" sz="3600" b="1" dirty="0"/>
                <a:t>Not all social interactions are dyadic</a:t>
              </a:r>
              <a:endParaRPr lang="en-CA" sz="3600" b="1" dirty="0"/>
            </a:p>
          </p:txBody>
        </p:sp>
        <p:pic>
          <p:nvPicPr>
            <p:cNvPr id="3" name="Picture 2" descr="A picture containing tree, outdoor, mammal, grass&#10;&#10;Description automatically generated">
              <a:extLst>
                <a:ext uri="{FF2B5EF4-FFF2-40B4-BE49-F238E27FC236}">
                  <a16:creationId xmlns:a16="http://schemas.microsoft.com/office/drawing/2014/main" id="{EF412950-319D-4F58-BB6F-02029FC68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24" y="1046988"/>
              <a:ext cx="4684776" cy="3124709"/>
            </a:xfrm>
            <a:prstGeom prst="rect">
              <a:avLst/>
            </a:prstGeom>
          </p:spPr>
        </p:pic>
        <p:pic>
          <p:nvPicPr>
            <p:cNvPr id="4" name="Picture 3" descr="A picture containing bird, parrot, outdoor, grass&#10;&#10;Description automatically generated">
              <a:extLst>
                <a:ext uri="{FF2B5EF4-FFF2-40B4-BE49-F238E27FC236}">
                  <a16:creationId xmlns:a16="http://schemas.microsoft.com/office/drawing/2014/main" id="{A41BADD1-DF54-45C0-9726-02B03AEE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360" y="1046988"/>
              <a:ext cx="5203090" cy="3121854"/>
            </a:xfrm>
            <a:prstGeom prst="rect">
              <a:avLst/>
            </a:prstGeom>
          </p:spPr>
        </p:pic>
        <p:pic>
          <p:nvPicPr>
            <p:cNvPr id="5" name="Picture 4" descr="A picture containing outdoor object, honeycomb, several&#10;&#10;Description automatically generated">
              <a:extLst>
                <a:ext uri="{FF2B5EF4-FFF2-40B4-BE49-F238E27FC236}">
                  <a16:creationId xmlns:a16="http://schemas.microsoft.com/office/drawing/2014/main" id="{5521013C-1759-4B94-A92D-8543176E1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722" y="4094669"/>
              <a:ext cx="4522556" cy="2543938"/>
            </a:xfrm>
            <a:prstGeom prst="rect">
              <a:avLst/>
            </a:prstGeom>
          </p:spPr>
        </p:pic>
      </p:grpSp>
    </p:spTree>
    <p:extLst>
      <p:ext uri="{BB962C8B-B14F-4D97-AF65-F5344CB8AC3E}">
        <p14:creationId xmlns:p14="http://schemas.microsoft.com/office/powerpoint/2010/main" val="1017841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3371645" cy="830997"/>
          </a:xfrm>
          <a:prstGeom prst="rect">
            <a:avLst/>
          </a:prstGeom>
          <a:noFill/>
        </p:spPr>
        <p:txBody>
          <a:bodyPr wrap="square" rtlCol="0">
            <a:spAutoFit/>
          </a:bodyPr>
          <a:lstStyle/>
          <a:p>
            <a:pPr algn="ctr"/>
            <a:r>
              <a:rPr lang="en-US" sz="2400" b="1" dirty="0"/>
              <a:t>Preferential attachment</a:t>
            </a:r>
          </a:p>
          <a:p>
            <a:pPr algn="ctr"/>
            <a:r>
              <a:rPr lang="en-US" sz="2400" i="1" dirty="0" err="1">
                <a:solidFill>
                  <a:schemeClr val="accent1">
                    <a:lumMod val="75000"/>
                  </a:schemeClr>
                </a:solidFill>
              </a:rPr>
              <a:t>Barabasi</a:t>
            </a:r>
            <a:r>
              <a:rPr lang="en-US" sz="2400" i="1" dirty="0">
                <a:solidFill>
                  <a:schemeClr val="accent1">
                    <a:lumMod val="75000"/>
                  </a:schemeClr>
                </a:solidFill>
              </a:rPr>
              <a:t>-Albert model</a:t>
            </a:r>
          </a:p>
        </p:txBody>
      </p:sp>
      <p:pic>
        <p:nvPicPr>
          <p:cNvPr id="8" name="Picture 7">
            <a:extLst>
              <a:ext uri="{FF2B5EF4-FFF2-40B4-BE49-F238E27FC236}">
                <a16:creationId xmlns:a16="http://schemas.microsoft.com/office/drawing/2014/main" id="{55B4F0C1-8E19-419F-93C8-DB57B87D9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394" y="2607963"/>
            <a:ext cx="3371645" cy="3425360"/>
          </a:xfrm>
          <a:prstGeom prst="rect">
            <a:avLst/>
          </a:prstGeom>
        </p:spPr>
      </p:pic>
      <p:pic>
        <p:nvPicPr>
          <p:cNvPr id="9" name="Picture 8">
            <a:extLst>
              <a:ext uri="{FF2B5EF4-FFF2-40B4-BE49-F238E27FC236}">
                <a16:creationId xmlns:a16="http://schemas.microsoft.com/office/drawing/2014/main" id="{DDABDC83-AEDF-4700-BD54-38325F29072F}"/>
              </a:ext>
            </a:extLst>
          </p:cNvPr>
          <p:cNvPicPr>
            <a:picLocks noChangeAspect="1"/>
          </p:cNvPicPr>
          <p:nvPr/>
        </p:nvPicPr>
        <p:blipFill rotWithShape="1">
          <a:blip r:embed="rId4"/>
          <a:srcRect l="1587" t="27923" r="77273" b="67249"/>
          <a:stretch/>
        </p:blipFill>
        <p:spPr>
          <a:xfrm>
            <a:off x="4633843" y="2373742"/>
            <a:ext cx="7477373" cy="480291"/>
          </a:xfrm>
          <a:prstGeom prst="rect">
            <a:avLst/>
          </a:prstGeom>
        </p:spPr>
      </p:pic>
      <p:sp>
        <p:nvSpPr>
          <p:cNvPr id="10" name="TextBox 9">
            <a:extLst>
              <a:ext uri="{FF2B5EF4-FFF2-40B4-BE49-F238E27FC236}">
                <a16:creationId xmlns:a16="http://schemas.microsoft.com/office/drawing/2014/main" id="{CFD5CF6B-F821-4FB4-B9D9-ADE2B86B2B11}"/>
              </a:ext>
            </a:extLst>
          </p:cNvPr>
          <p:cNvSpPr txBox="1"/>
          <p:nvPr/>
        </p:nvSpPr>
        <p:spPr>
          <a:xfrm>
            <a:off x="5560291" y="3158839"/>
            <a:ext cx="6100486" cy="3785652"/>
          </a:xfrm>
          <a:prstGeom prst="rect">
            <a:avLst/>
          </a:prstGeom>
          <a:noFill/>
        </p:spPr>
        <p:txBody>
          <a:bodyPr wrap="square" rtlCol="0">
            <a:spAutoFit/>
          </a:bodyPr>
          <a:lstStyle/>
          <a:p>
            <a:r>
              <a:rPr lang="en-US" sz="2400" dirty="0"/>
              <a:t>A model that allows individuals to vary in their “sociality” or “popularity”</a:t>
            </a:r>
          </a:p>
          <a:p>
            <a:endParaRPr lang="en-US" sz="2400" dirty="0"/>
          </a:p>
          <a:p>
            <a:r>
              <a:rPr lang="en-US" sz="2400" dirty="0"/>
              <a:t>Uses a mechanism called preferential attachment</a:t>
            </a:r>
          </a:p>
          <a:p>
            <a:endParaRPr lang="en-US" sz="2400" dirty="0"/>
          </a:p>
          <a:p>
            <a:r>
              <a:rPr lang="en-US" sz="2400" dirty="0"/>
              <a:t>Animal social networks often have these heterogeneous degree distributions</a:t>
            </a:r>
          </a:p>
          <a:p>
            <a:r>
              <a:rPr lang="en-US" sz="2400" dirty="0"/>
              <a:t>(but may not be </a:t>
            </a:r>
            <a:r>
              <a:rPr lang="en-US" sz="2400" b="1" i="1" dirty="0"/>
              <a:t>scale free</a:t>
            </a:r>
            <a:r>
              <a:rPr lang="en-US" sz="2400" dirty="0"/>
              <a:t>)</a:t>
            </a:r>
          </a:p>
          <a:p>
            <a:endParaRPr lang="en-US" sz="2400" dirty="0"/>
          </a:p>
        </p:txBody>
      </p:sp>
    </p:spTree>
    <p:extLst>
      <p:ext uri="{BB962C8B-B14F-4D97-AF65-F5344CB8AC3E}">
        <p14:creationId xmlns:p14="http://schemas.microsoft.com/office/powerpoint/2010/main" val="1065597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Modular networks</a:t>
            </a:r>
          </a:p>
        </p:txBody>
      </p:sp>
      <p:pic>
        <p:nvPicPr>
          <p:cNvPr id="9" name="Picture 8">
            <a:extLst>
              <a:ext uri="{FF2B5EF4-FFF2-40B4-BE49-F238E27FC236}">
                <a16:creationId xmlns:a16="http://schemas.microsoft.com/office/drawing/2014/main" id="{BA70C0AB-9A94-4F6C-BEA5-8B389A4E0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519" y="2455986"/>
            <a:ext cx="4849463" cy="3935608"/>
          </a:xfrm>
          <a:prstGeom prst="rect">
            <a:avLst/>
          </a:prstGeom>
        </p:spPr>
      </p:pic>
      <p:pic>
        <p:nvPicPr>
          <p:cNvPr id="11" name="Picture 10">
            <a:extLst>
              <a:ext uri="{FF2B5EF4-FFF2-40B4-BE49-F238E27FC236}">
                <a16:creationId xmlns:a16="http://schemas.microsoft.com/office/drawing/2014/main" id="{18175B3F-D7C9-4380-BF59-887767DA966B}"/>
              </a:ext>
            </a:extLst>
          </p:cNvPr>
          <p:cNvPicPr>
            <a:picLocks noChangeAspect="1"/>
          </p:cNvPicPr>
          <p:nvPr/>
        </p:nvPicPr>
        <p:blipFill rotWithShape="1">
          <a:blip r:embed="rId4"/>
          <a:srcRect l="1587" t="32773" r="77273" b="61658"/>
          <a:stretch/>
        </p:blipFill>
        <p:spPr>
          <a:xfrm>
            <a:off x="4633843" y="2403613"/>
            <a:ext cx="7477373" cy="553998"/>
          </a:xfrm>
          <a:prstGeom prst="rect">
            <a:avLst/>
          </a:prstGeom>
        </p:spPr>
      </p:pic>
      <p:sp>
        <p:nvSpPr>
          <p:cNvPr id="13" name="TextBox 12">
            <a:extLst>
              <a:ext uri="{FF2B5EF4-FFF2-40B4-BE49-F238E27FC236}">
                <a16:creationId xmlns:a16="http://schemas.microsoft.com/office/drawing/2014/main" id="{3FCED4A1-382D-43FE-ADA8-4CC4141C4668}"/>
              </a:ext>
            </a:extLst>
          </p:cNvPr>
          <p:cNvSpPr txBox="1"/>
          <p:nvPr/>
        </p:nvSpPr>
        <p:spPr>
          <a:xfrm>
            <a:off x="5560291" y="3158839"/>
            <a:ext cx="6100486" cy="2308324"/>
          </a:xfrm>
          <a:prstGeom prst="rect">
            <a:avLst/>
          </a:prstGeom>
          <a:noFill/>
        </p:spPr>
        <p:txBody>
          <a:bodyPr wrap="square" rtlCol="0">
            <a:spAutoFit/>
          </a:bodyPr>
          <a:lstStyle/>
          <a:p>
            <a:r>
              <a:rPr lang="en-US" sz="2400" dirty="0"/>
              <a:t>An example of a model that can generate networks with group or (</a:t>
            </a:r>
            <a:r>
              <a:rPr lang="en-US" sz="2400" b="1" i="1" dirty="0"/>
              <a:t>community/modular</a:t>
            </a:r>
            <a:r>
              <a:rPr lang="en-US" sz="2400" dirty="0"/>
              <a:t>) structure</a:t>
            </a:r>
          </a:p>
          <a:p>
            <a:endParaRPr lang="en-US" sz="2400" dirty="0"/>
          </a:p>
          <a:p>
            <a:r>
              <a:rPr lang="en-US" sz="2400" dirty="0"/>
              <a:t>These types of modular network are common in some animal societies</a:t>
            </a:r>
          </a:p>
        </p:txBody>
      </p:sp>
    </p:spTree>
    <p:extLst>
      <p:ext uri="{BB962C8B-B14F-4D97-AF65-F5344CB8AC3E}">
        <p14:creationId xmlns:p14="http://schemas.microsoft.com/office/powerpoint/2010/main" val="224027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b="1" dirty="0"/>
              <a:t>TODAY – What is a network?</a:t>
            </a:r>
          </a:p>
          <a:p>
            <a:endParaRPr lang="en-US" sz="2400" dirty="0"/>
          </a:p>
          <a:p>
            <a:r>
              <a:rPr lang="en-US" sz="2400" dirty="0"/>
              <a:t>06/04/2023 -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343618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5" name="TextBox 4">
            <a:extLst>
              <a:ext uri="{FF2B5EF4-FFF2-40B4-BE49-F238E27FC236}">
                <a16:creationId xmlns:a16="http://schemas.microsoft.com/office/drawing/2014/main" id="{4DA08F34-F8AB-928A-22D4-4B37C31C547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Tree>
    <p:extLst>
      <p:ext uri="{BB962C8B-B14F-4D97-AF65-F5344CB8AC3E}">
        <p14:creationId xmlns:p14="http://schemas.microsoft.com/office/powerpoint/2010/main" val="366773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7" name="TextBox 6">
            <a:extLst>
              <a:ext uri="{FF2B5EF4-FFF2-40B4-BE49-F238E27FC236}">
                <a16:creationId xmlns:a16="http://schemas.microsoft.com/office/drawing/2014/main" id="{D78D450F-7750-4E89-A389-8B80C152650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
        <p:nvSpPr>
          <p:cNvPr id="5" name="TextBox 4">
            <a:extLst>
              <a:ext uri="{FF2B5EF4-FFF2-40B4-BE49-F238E27FC236}">
                <a16:creationId xmlns:a16="http://schemas.microsoft.com/office/drawing/2014/main" id="{C5CC2710-AB5D-A223-F753-7862B05D0318}"/>
              </a:ext>
            </a:extLst>
          </p:cNvPr>
          <p:cNvSpPr txBox="1"/>
          <p:nvPr/>
        </p:nvSpPr>
        <p:spPr>
          <a:xfrm>
            <a:off x="1510344" y="2801266"/>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4 </a:t>
            </a:r>
          </a:p>
        </p:txBody>
      </p:sp>
      <p:sp>
        <p:nvSpPr>
          <p:cNvPr id="6" name="TextBox 5">
            <a:extLst>
              <a:ext uri="{FF2B5EF4-FFF2-40B4-BE49-F238E27FC236}">
                <a16:creationId xmlns:a16="http://schemas.microsoft.com/office/drawing/2014/main" id="{0E30AED2-1E31-117F-76EC-DBB129C01AB5}"/>
              </a:ext>
            </a:extLst>
          </p:cNvPr>
          <p:cNvSpPr txBox="1"/>
          <p:nvPr/>
        </p:nvSpPr>
        <p:spPr>
          <a:xfrm>
            <a:off x="1510344" y="3958276"/>
            <a:ext cx="8851554" cy="2585323"/>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2. In groups find models and simulate networks for:</a:t>
            </a:r>
          </a:p>
          <a:p>
            <a:pPr marL="457200" indent="-457200" algn="ctr">
              <a:buAutoNum type="alphaLcParenR"/>
            </a:pPr>
            <a:r>
              <a:rPr lang="en-US" sz="2200" dirty="0">
                <a:solidFill>
                  <a:srgbClr val="002060"/>
                </a:solidFill>
              </a:rPr>
              <a:t>A species with stable social groups that never mix</a:t>
            </a:r>
          </a:p>
          <a:p>
            <a:pPr marL="457200" indent="-457200" algn="ctr">
              <a:buAutoNum type="alphaLcParenR"/>
            </a:pPr>
            <a:r>
              <a:rPr lang="en-US" sz="2200" dirty="0">
                <a:solidFill>
                  <a:srgbClr val="002060"/>
                </a:solidFill>
              </a:rPr>
              <a:t>A territorial species with occasional long-distance dispersal</a:t>
            </a:r>
          </a:p>
          <a:p>
            <a:pPr marL="457200" indent="-457200" algn="ctr">
              <a:buAutoNum type="alphaLcParenR"/>
            </a:pPr>
            <a:r>
              <a:rPr lang="en-US" sz="2200" dirty="0">
                <a:solidFill>
                  <a:srgbClr val="002060"/>
                </a:solidFill>
              </a:rPr>
              <a:t>A species with fission-fusion social groups that separate and come back together</a:t>
            </a:r>
          </a:p>
          <a:p>
            <a:pPr marL="457200" indent="-457200" algn="ctr">
              <a:buAutoNum type="alphaLcParenR"/>
            </a:pPr>
            <a:r>
              <a:rPr lang="en-US" sz="2200" dirty="0">
                <a:solidFill>
                  <a:srgbClr val="002060"/>
                </a:solidFill>
              </a:rPr>
              <a:t>A species with social groups with some individuals much more connected than others</a:t>
            </a:r>
          </a:p>
        </p:txBody>
      </p:sp>
    </p:spTree>
    <p:extLst>
      <p:ext uri="{BB962C8B-B14F-4D97-AF65-F5344CB8AC3E}">
        <p14:creationId xmlns:p14="http://schemas.microsoft.com/office/powerpoint/2010/main" val="3585736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2400657"/>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p:txBody>
      </p:sp>
    </p:spTree>
    <p:extLst>
      <p:ext uri="{BB962C8B-B14F-4D97-AF65-F5344CB8AC3E}">
        <p14:creationId xmlns:p14="http://schemas.microsoft.com/office/powerpoint/2010/main" val="378806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154984"/>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25915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708981"/>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a:p>
            <a:r>
              <a:rPr lang="en-US" dirty="0"/>
              <a:t>We will then finish by thinking about </a:t>
            </a:r>
            <a:r>
              <a:rPr lang="en-US" b="1" i="1" dirty="0"/>
              <a:t>dynamic representations </a:t>
            </a:r>
            <a:r>
              <a:rPr lang="en-US" dirty="0"/>
              <a:t>that include information about temporal changes to interaction patterns</a:t>
            </a:r>
            <a:endParaRPr lang="en-US" b="1" i="1" dirty="0"/>
          </a:p>
        </p:txBody>
      </p:sp>
    </p:spTree>
    <p:extLst>
      <p:ext uri="{BB962C8B-B14F-4D97-AF65-F5344CB8AC3E}">
        <p14:creationId xmlns:p14="http://schemas.microsoft.com/office/powerpoint/2010/main" val="3342185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1015663"/>
          </a:xfrm>
          <a:prstGeom prst="rect">
            <a:avLst/>
          </a:prstGeom>
          <a:noFill/>
        </p:spPr>
        <p:txBody>
          <a:bodyPr wrap="square" rtlCol="0">
            <a:spAutoFit/>
          </a:bodyPr>
          <a:lstStyle/>
          <a:p>
            <a:r>
              <a:rPr lang="en-US" sz="2000" b="1" i="1" dirty="0">
                <a:solidFill>
                  <a:schemeClr val="accent4">
                    <a:lumMod val="75000"/>
                  </a:schemeClr>
                </a:solidFill>
              </a:rPr>
              <a:t>Weighted networks</a:t>
            </a:r>
            <a:r>
              <a:rPr lang="en-US" sz="2000" dirty="0"/>
              <a:t> are commonly used to study animal social networks</a:t>
            </a:r>
          </a:p>
          <a:p>
            <a:endParaRPr lang="en-US" sz="2000" dirty="0"/>
          </a:p>
          <a:p>
            <a:r>
              <a:rPr lang="en-US" sz="2000" dirty="0"/>
              <a:t>Also provide information on the strength of social connections</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940768" y="3771756"/>
              <a:ext cx="17707" cy="5851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9958475" y="3748551"/>
              <a:ext cx="592540" cy="2553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extLst>
              <p:ext uri="{D42A27DB-BD31-4B8C-83A1-F6EECF244321}">
                <p14:modId xmlns:p14="http://schemas.microsoft.com/office/powerpoint/2010/main" val="3955678776"/>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extLst>
              <p:ext uri="{D42A27DB-BD31-4B8C-83A1-F6EECF244321}">
                <p14:modId xmlns:p14="http://schemas.microsoft.com/office/powerpoint/2010/main" val="2007862889"/>
              </p:ext>
            </p:extLst>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667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707886"/>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p:txBody>
      </p:sp>
    </p:spTree>
    <p:extLst>
      <p:ext uri="{BB962C8B-B14F-4D97-AF65-F5344CB8AC3E}">
        <p14:creationId xmlns:p14="http://schemas.microsoft.com/office/powerpoint/2010/main" val="4240045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1464953"/>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1464953"/>
              </a:xfrm>
              <a:prstGeom prst="rect">
                <a:avLst/>
              </a:prstGeom>
              <a:blipFill>
                <a:blip r:embed="rId3"/>
                <a:stretch>
                  <a:fillRect l="-586" t="-2917"/>
                </a:stretch>
              </a:blipFill>
            </p:spPr>
            <p:txBody>
              <a:bodyPr/>
              <a:lstStyle/>
              <a:p>
                <a:r>
                  <a:rPr lang="en-CA">
                    <a:noFill/>
                  </a:rPr>
                  <a:t> </a:t>
                </a:r>
              </a:p>
            </p:txBody>
          </p:sp>
        </mc:Fallback>
      </mc:AlternateContent>
    </p:spTree>
    <p:extLst>
      <p:ext uri="{BB962C8B-B14F-4D97-AF65-F5344CB8AC3E}">
        <p14:creationId xmlns:p14="http://schemas.microsoft.com/office/powerpoint/2010/main" val="1398552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334549-1AAC-949D-B9D2-2E4C70641AF2}"/>
              </a:ext>
            </a:extLst>
          </p:cNvPr>
          <p:cNvSpPr/>
          <p:nvPr/>
        </p:nvSpPr>
        <p:spPr>
          <a:xfrm>
            <a:off x="2425234" y="4595811"/>
            <a:ext cx="254736" cy="19973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E53B2AC-765C-1F29-2D4E-61A922F5E821}"/>
              </a:ext>
            </a:extLst>
          </p:cNvPr>
          <p:cNvSpPr/>
          <p:nvPr/>
        </p:nvSpPr>
        <p:spPr>
          <a:xfrm>
            <a:off x="2752734" y="4319580"/>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336CD885-3982-865C-DAD3-F9D60A37CB87}"/>
              </a:ext>
            </a:extLst>
          </p:cNvPr>
          <p:cNvSpPr/>
          <p:nvPr/>
        </p:nvSpPr>
        <p:spPr>
          <a:xfrm>
            <a:off x="2162175" y="4595812"/>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3"/>
              </a:rPr>
              <a:t>https://doi.org/10.1016/j.anbehav.2017.08.029</a:t>
            </a:r>
            <a:r>
              <a:rPr lang="en-CA" b="1" dirty="0"/>
              <a:t> </a:t>
            </a:r>
          </a:p>
        </p:txBody>
      </p:sp>
      <p:sp>
        <p:nvSpPr>
          <p:cNvPr id="7" name="TextBox 6">
            <a:extLst>
              <a:ext uri="{FF2B5EF4-FFF2-40B4-BE49-F238E27FC236}">
                <a16:creationId xmlns:a16="http://schemas.microsoft.com/office/drawing/2014/main" id="{7547A47F-F0AE-FC96-2056-158A7DE4B985}"/>
              </a:ext>
            </a:extLst>
          </p:cNvPr>
          <p:cNvSpPr txBox="1"/>
          <p:nvPr/>
        </p:nvSpPr>
        <p:spPr>
          <a:xfrm>
            <a:off x="152430" y="5152705"/>
            <a:ext cx="1585877" cy="738664"/>
          </a:xfrm>
          <a:prstGeom prst="rect">
            <a:avLst/>
          </a:prstGeom>
          <a:solidFill>
            <a:schemeClr val="accent6">
              <a:lumMod val="40000"/>
              <a:lumOff val="60000"/>
            </a:schemeClr>
          </a:solidFill>
        </p:spPr>
        <p:txBody>
          <a:bodyPr wrap="square" rtlCol="0">
            <a:spAutoFit/>
          </a:bodyPr>
          <a:lstStyle/>
          <a:p>
            <a:r>
              <a:rPr lang="en-US" sz="1400" b="1" dirty="0"/>
              <a:t>Number of times A and B observed together</a:t>
            </a:r>
            <a:endParaRPr lang="en-CA" sz="1400" b="1" dirty="0"/>
          </a:p>
        </p:txBody>
      </p:sp>
      <p:sp>
        <p:nvSpPr>
          <p:cNvPr id="8" name="TextBox 7">
            <a:extLst>
              <a:ext uri="{FF2B5EF4-FFF2-40B4-BE49-F238E27FC236}">
                <a16:creationId xmlns:a16="http://schemas.microsoft.com/office/drawing/2014/main" id="{229EB7E9-18B9-782B-E97F-5AA358458D79}"/>
              </a:ext>
            </a:extLst>
          </p:cNvPr>
          <p:cNvSpPr txBox="1"/>
          <p:nvPr/>
        </p:nvSpPr>
        <p:spPr>
          <a:xfrm>
            <a:off x="1819306" y="5152705"/>
            <a:ext cx="1062002" cy="738664"/>
          </a:xfrm>
          <a:prstGeom prst="rect">
            <a:avLst/>
          </a:prstGeom>
          <a:solidFill>
            <a:schemeClr val="accent4">
              <a:lumMod val="40000"/>
              <a:lumOff val="60000"/>
            </a:schemeClr>
          </a:solidFill>
        </p:spPr>
        <p:txBody>
          <a:bodyPr wrap="square" rtlCol="0">
            <a:spAutoFit/>
          </a:bodyPr>
          <a:lstStyle/>
          <a:p>
            <a:r>
              <a:rPr lang="en-US" sz="1400" b="1" dirty="0"/>
              <a:t>Number of times just A observed</a:t>
            </a:r>
            <a:endParaRPr lang="en-CA" sz="1400" b="1" dirty="0"/>
          </a:p>
        </p:txBody>
      </p:sp>
      <p:sp>
        <p:nvSpPr>
          <p:cNvPr id="9" name="TextBox 8">
            <a:extLst>
              <a:ext uri="{FF2B5EF4-FFF2-40B4-BE49-F238E27FC236}">
                <a16:creationId xmlns:a16="http://schemas.microsoft.com/office/drawing/2014/main" id="{1896FD11-59BA-428C-D052-4B2E569F016D}"/>
              </a:ext>
            </a:extLst>
          </p:cNvPr>
          <p:cNvSpPr txBox="1"/>
          <p:nvPr/>
        </p:nvSpPr>
        <p:spPr>
          <a:xfrm>
            <a:off x="2962307" y="5152705"/>
            <a:ext cx="1062002" cy="738664"/>
          </a:xfrm>
          <a:prstGeom prst="rect">
            <a:avLst/>
          </a:prstGeom>
          <a:solidFill>
            <a:schemeClr val="accent2">
              <a:lumMod val="40000"/>
              <a:lumOff val="60000"/>
            </a:schemeClr>
          </a:solidFill>
        </p:spPr>
        <p:txBody>
          <a:bodyPr wrap="square" rtlCol="0">
            <a:spAutoFit/>
          </a:bodyPr>
          <a:lstStyle/>
          <a:p>
            <a:r>
              <a:rPr lang="en-US" sz="1400" b="1" dirty="0"/>
              <a:t>Number of times just B observed</a:t>
            </a:r>
            <a:endParaRPr lang="en-CA" sz="1400" b="1" dirty="0"/>
          </a:p>
        </p:txBody>
      </p:sp>
      <p:sp>
        <p:nvSpPr>
          <p:cNvPr id="10" name="TextBox 9">
            <a:extLst>
              <a:ext uri="{FF2B5EF4-FFF2-40B4-BE49-F238E27FC236}">
                <a16:creationId xmlns:a16="http://schemas.microsoft.com/office/drawing/2014/main" id="{F347047F-233C-5E15-334A-6FF7BFF25272}"/>
              </a:ext>
            </a:extLst>
          </p:cNvPr>
          <p:cNvSpPr txBox="1"/>
          <p:nvPr/>
        </p:nvSpPr>
        <p:spPr>
          <a:xfrm>
            <a:off x="4105308" y="5152705"/>
            <a:ext cx="1485862" cy="738664"/>
          </a:xfrm>
          <a:prstGeom prst="rect">
            <a:avLst/>
          </a:prstGeom>
          <a:solidFill>
            <a:schemeClr val="tx2">
              <a:lumMod val="40000"/>
              <a:lumOff val="60000"/>
            </a:schemeClr>
          </a:solidFill>
        </p:spPr>
        <p:txBody>
          <a:bodyPr wrap="square" rtlCol="0">
            <a:spAutoFit/>
          </a:bodyPr>
          <a:lstStyle/>
          <a:p>
            <a:r>
              <a:rPr lang="en-US" sz="1400" b="1" dirty="0"/>
              <a:t>Number of times A and B observed separately</a:t>
            </a:r>
            <a:endParaRPr lang="en-CA" sz="1400" b="1" dirty="0"/>
          </a:p>
        </p:txBody>
      </p:sp>
      <p:sp>
        <p:nvSpPr>
          <p:cNvPr id="14" name="Rectangle 13">
            <a:extLst>
              <a:ext uri="{FF2B5EF4-FFF2-40B4-BE49-F238E27FC236}">
                <a16:creationId xmlns:a16="http://schemas.microsoft.com/office/drawing/2014/main" id="{9E8E206B-D6B4-DBC3-84C4-08AB60758DE9}"/>
              </a:ext>
            </a:extLst>
          </p:cNvPr>
          <p:cNvSpPr/>
          <p:nvPr/>
        </p:nvSpPr>
        <p:spPr>
          <a:xfrm>
            <a:off x="2788400" y="4595810"/>
            <a:ext cx="254736" cy="1997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0A18E828-20E4-CAB2-8406-0573093AC619}"/>
              </a:ext>
            </a:extLst>
          </p:cNvPr>
          <p:cNvSpPr/>
          <p:nvPr/>
        </p:nvSpPr>
        <p:spPr>
          <a:xfrm>
            <a:off x="3172643" y="4605338"/>
            <a:ext cx="356876" cy="1997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2837252"/>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2837252"/>
              </a:xfrm>
              <a:prstGeom prst="rect">
                <a:avLst/>
              </a:prstGeom>
              <a:blipFill>
                <a:blip r:embed="rId4"/>
                <a:stretch>
                  <a:fillRect l="-586" t="-1505"/>
                </a:stretch>
              </a:blipFill>
            </p:spPr>
            <p:txBody>
              <a:bodyPr/>
              <a:lstStyle/>
              <a:p>
                <a:r>
                  <a:rPr lang="en-CA">
                    <a:noFill/>
                  </a:rPr>
                  <a:t> </a:t>
                </a:r>
              </a:p>
            </p:txBody>
          </p:sp>
        </mc:Fallback>
      </mc:AlternateContent>
    </p:spTree>
    <p:extLst>
      <p:ext uri="{BB962C8B-B14F-4D97-AF65-F5344CB8AC3E}">
        <p14:creationId xmlns:p14="http://schemas.microsoft.com/office/powerpoint/2010/main" val="195041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3145028"/>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a:p>
                <a:r>
                  <a:rPr lang="en-US" sz="2000" b="1" dirty="0"/>
                  <a:t>4. Binomial data on times observed together and apart</a:t>
                </a:r>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3145028"/>
              </a:xfrm>
              <a:prstGeom prst="rect">
                <a:avLst/>
              </a:prstGeom>
              <a:blipFill>
                <a:blip r:embed="rId3"/>
                <a:stretch>
                  <a:fillRect l="-586" t="-1359" b="-2718"/>
                </a:stretch>
              </a:blipFill>
            </p:spPr>
            <p:txBody>
              <a:bodyPr/>
              <a:lstStyle/>
              <a:p>
                <a:r>
                  <a:rPr lang="en-CA">
                    <a:noFill/>
                  </a:rPr>
                  <a:t> </a:t>
                </a:r>
              </a:p>
            </p:txBody>
          </p:sp>
        </mc:Fallback>
      </mc:AlternateContent>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4"/>
              </a:rPr>
              <a:t>https://doi.org/10.1016/j.anbehav.2017.08.029</a:t>
            </a:r>
            <a:r>
              <a:rPr lang="en-CA" b="1" dirty="0"/>
              <a:t> </a:t>
            </a:r>
          </a:p>
        </p:txBody>
      </p:sp>
      <p:sp>
        <p:nvSpPr>
          <p:cNvPr id="41" name="TextBox 40">
            <a:extLst>
              <a:ext uri="{FF2B5EF4-FFF2-40B4-BE49-F238E27FC236}">
                <a16:creationId xmlns:a16="http://schemas.microsoft.com/office/drawing/2014/main" id="{1ED9C4E7-1388-72A8-15B0-270D85E4BAA3}"/>
              </a:ext>
            </a:extLst>
          </p:cNvPr>
          <p:cNvSpPr txBox="1"/>
          <p:nvPr/>
        </p:nvSpPr>
        <p:spPr>
          <a:xfrm>
            <a:off x="7173636" y="5375552"/>
            <a:ext cx="4718446" cy="646331"/>
          </a:xfrm>
          <a:prstGeom prst="rect">
            <a:avLst/>
          </a:prstGeom>
          <a:solidFill>
            <a:schemeClr val="accent1">
              <a:lumMod val="40000"/>
              <a:lumOff val="60000"/>
            </a:schemeClr>
          </a:solidFill>
        </p:spPr>
        <p:txBody>
          <a:bodyPr wrap="square">
            <a:spAutoFit/>
          </a:bodyPr>
          <a:lstStyle/>
          <a:p>
            <a:r>
              <a:rPr lang="en-CA" b="1" dirty="0"/>
              <a:t>Good description of why this is a good method: </a:t>
            </a:r>
            <a:r>
              <a:rPr lang="en-CA" b="1" dirty="0">
                <a:hlinkClick r:id="rId5"/>
              </a:rPr>
              <a:t>https://doi.org/10.1101/2021.12.20.473541</a:t>
            </a:r>
            <a:endParaRPr lang="en-CA" b="1" dirty="0"/>
          </a:p>
        </p:txBody>
      </p:sp>
    </p:spTree>
    <p:extLst>
      <p:ext uri="{BB962C8B-B14F-4D97-AF65-F5344CB8AC3E}">
        <p14:creationId xmlns:p14="http://schemas.microsoft.com/office/powerpoint/2010/main" val="106984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343AE-A583-4823-B4FA-6D10BDF4E18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DCF52307-8BDF-44C0-BCFC-D31D6E651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035B5008-A743-4561-B95C-3A8789F7A284}"/>
              </a:ext>
            </a:extLst>
          </p:cNvPr>
          <p:cNvSpPr txBox="1"/>
          <p:nvPr/>
        </p:nvSpPr>
        <p:spPr>
          <a:xfrm>
            <a:off x="182880" y="870857"/>
            <a:ext cx="11686903" cy="4893647"/>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What is a network?</a:t>
            </a:r>
            <a:endParaRPr lang="en-US" sz="2400" i="1" dirty="0"/>
          </a:p>
          <a:p>
            <a:pPr marL="457200" indent="-457200">
              <a:buAutoNum type="arabicPeriod"/>
            </a:pPr>
            <a:endParaRPr lang="en-US" sz="2400" i="1" dirty="0"/>
          </a:p>
          <a:p>
            <a:pPr marL="457200" indent="-457200">
              <a:buAutoNum type="arabicPeriod"/>
            </a:pPr>
            <a:r>
              <a:rPr lang="en-US" sz="2400" dirty="0"/>
              <a:t>What do network datasets look like?</a:t>
            </a:r>
          </a:p>
          <a:p>
            <a:pPr marL="457200" indent="-457200">
              <a:buAutoNum type="arabicPeriod"/>
            </a:pPr>
            <a:endParaRPr lang="en-US" sz="2400" dirty="0"/>
          </a:p>
          <a:p>
            <a:pPr marL="457200" indent="-457200">
              <a:buFontTx/>
              <a:buAutoNum type="arabicPeriod"/>
            </a:pPr>
            <a:r>
              <a:rPr lang="en-US" sz="2400" dirty="0"/>
              <a:t>Network basics in R</a:t>
            </a:r>
          </a:p>
          <a:p>
            <a:pPr marL="457200" indent="-457200">
              <a:buFontTx/>
              <a:buAutoNum type="arabicPeriod"/>
            </a:pPr>
            <a:endParaRPr lang="en-US" sz="2400" dirty="0"/>
          </a:p>
          <a:p>
            <a:pPr marL="457200" indent="-457200">
              <a:buAutoNum type="arabicPeriod"/>
            </a:pPr>
            <a:r>
              <a:rPr lang="en-US" sz="2400" dirty="0"/>
              <a:t>Simple theoretical models of networks</a:t>
            </a:r>
          </a:p>
          <a:p>
            <a:pPr marL="457200" indent="-457200">
              <a:buAutoNum type="arabicPeriod"/>
            </a:pPr>
            <a:endParaRPr lang="en-US" sz="2400" dirty="0"/>
          </a:p>
          <a:p>
            <a:pPr marL="457200" indent="-457200">
              <a:buAutoNum type="arabicPeriod"/>
            </a:pPr>
            <a:r>
              <a:rPr lang="en-US" sz="2400" dirty="0"/>
              <a:t>Generating networks in R</a:t>
            </a:r>
          </a:p>
          <a:p>
            <a:pPr marL="457200" indent="-457200">
              <a:buAutoNum type="arabicPeriod"/>
            </a:pPr>
            <a:endParaRPr lang="en-US" sz="2400" dirty="0"/>
          </a:p>
          <a:p>
            <a:pPr marL="457200" indent="-457200">
              <a:buAutoNum type="arabicPeriod"/>
            </a:pPr>
            <a:r>
              <a:rPr lang="en-US" sz="2400" dirty="0"/>
              <a:t>Different network representations</a:t>
            </a:r>
            <a:endParaRPr lang="fr-FR" sz="2400" dirty="0"/>
          </a:p>
        </p:txBody>
      </p:sp>
    </p:spTree>
    <p:extLst>
      <p:ext uri="{BB962C8B-B14F-4D97-AF65-F5344CB8AC3E}">
        <p14:creationId xmlns:p14="http://schemas.microsoft.com/office/powerpoint/2010/main" val="1735439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C64ECC64-1EDD-390D-01FD-C31CF94FEBFA}"/>
              </a:ext>
            </a:extLst>
          </p:cNvPr>
          <p:cNvCxnSpPr>
            <a:cxnSpLocks/>
          </p:cNvCxnSpPr>
          <p:nvPr/>
        </p:nvCxnSpPr>
        <p:spPr>
          <a:xfrm>
            <a:off x="1885963" y="4802212"/>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B2F2035-E306-7838-2313-D0A764D03873}"/>
              </a:ext>
            </a:extLst>
          </p:cNvPr>
          <p:cNvCxnSpPr>
            <a:cxnSpLocks/>
          </p:cNvCxnSpPr>
          <p:nvPr/>
        </p:nvCxnSpPr>
        <p:spPr>
          <a:xfrm flipV="1">
            <a:off x="1966989" y="5062790"/>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92A29B-772D-BBCD-57BF-25586F03CC54}"/>
              </a:ext>
            </a:extLst>
          </p:cNvPr>
          <p:cNvCxnSpPr>
            <a:cxnSpLocks/>
          </p:cNvCxnSpPr>
          <p:nvPr/>
        </p:nvCxnSpPr>
        <p:spPr>
          <a:xfrm>
            <a:off x="1985255" y="470363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9BBC4F-AB6C-B250-056B-2122A170E09E}"/>
              </a:ext>
            </a:extLst>
          </p:cNvPr>
          <p:cNvCxnSpPr>
            <a:cxnSpLocks/>
          </p:cNvCxnSpPr>
          <p:nvPr/>
        </p:nvCxnSpPr>
        <p:spPr>
          <a:xfrm flipH="1" flipV="1">
            <a:off x="1855226" y="34550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280C06B-82DE-8F1B-AB4F-ED8765DC5E6C}"/>
              </a:ext>
            </a:extLst>
          </p:cNvPr>
          <p:cNvCxnSpPr>
            <a:cxnSpLocks/>
          </p:cNvCxnSpPr>
          <p:nvPr/>
        </p:nvCxnSpPr>
        <p:spPr>
          <a:xfrm flipH="1" flipV="1">
            <a:off x="1852168" y="3267077"/>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1323439"/>
          </a:xfrm>
          <a:prstGeom prst="rect">
            <a:avLst/>
          </a:prstGeom>
          <a:noFill/>
        </p:spPr>
        <p:txBody>
          <a:bodyPr wrap="square" rtlCol="0">
            <a:spAutoFit/>
          </a:bodyPr>
          <a:lstStyle/>
          <a:p>
            <a:r>
              <a:rPr lang="en-US" sz="2000" dirty="0"/>
              <a:t>An alternative to using weighted networks is to use </a:t>
            </a:r>
            <a:r>
              <a:rPr lang="en-US" sz="2000" b="1" i="1" dirty="0">
                <a:solidFill>
                  <a:schemeClr val="accent4">
                    <a:lumMod val="75000"/>
                  </a:schemeClr>
                </a:solidFill>
              </a:rPr>
              <a:t>multigraphs</a:t>
            </a:r>
          </a:p>
          <a:p>
            <a:endParaRPr lang="en-US" sz="2000" dirty="0"/>
          </a:p>
          <a:p>
            <a:r>
              <a:rPr lang="en-US" sz="2000" dirty="0"/>
              <a:t>Sometimes the number of strength of interactions/associations provide different information</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33829" y="3960517"/>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88164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10001829" y="3697313"/>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2652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400110"/>
          </a:xfrm>
          <a:prstGeom prst="rect">
            <a:avLst/>
          </a:prstGeom>
          <a:noFill/>
        </p:spPr>
        <p:txBody>
          <a:bodyPr wrap="square" rtlCol="0">
            <a:spAutoFit/>
          </a:bodyPr>
          <a:lstStyle/>
          <a:p>
            <a:r>
              <a:rPr lang="en-US" sz="2000" dirty="0"/>
              <a:t>So when might you want to use weighted networks versus multigraphs?</a:t>
            </a:r>
          </a:p>
        </p:txBody>
      </p:sp>
      <p:pic>
        <p:nvPicPr>
          <p:cNvPr id="42" name="Picture 41" descr="A picture containing wire&#10;&#10;Description automatically generated">
            <a:extLst>
              <a:ext uri="{FF2B5EF4-FFF2-40B4-BE49-F238E27FC236}">
                <a16:creationId xmlns:a16="http://schemas.microsoft.com/office/drawing/2014/main" id="{DFD0F08A-4D20-6AA2-5A4C-7EE9E4331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389" y="2223861"/>
            <a:ext cx="4621452" cy="4479459"/>
          </a:xfrm>
          <a:prstGeom prst="rect">
            <a:avLst/>
          </a:prstGeom>
        </p:spPr>
      </p:pic>
      <p:sp>
        <p:nvSpPr>
          <p:cNvPr id="5" name="Rectangle 4">
            <a:extLst>
              <a:ext uri="{FF2B5EF4-FFF2-40B4-BE49-F238E27FC236}">
                <a16:creationId xmlns:a16="http://schemas.microsoft.com/office/drawing/2014/main" id="{FABFAD3A-7204-4E96-AC29-3FCB94998925}"/>
              </a:ext>
            </a:extLst>
          </p:cNvPr>
          <p:cNvSpPr/>
          <p:nvPr/>
        </p:nvSpPr>
        <p:spPr>
          <a:xfrm>
            <a:off x="978389" y="222386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8366998-19D5-47A5-8EAE-D797B68047B5}"/>
              </a:ext>
            </a:extLst>
          </p:cNvPr>
          <p:cNvSpPr/>
          <p:nvPr/>
        </p:nvSpPr>
        <p:spPr>
          <a:xfrm>
            <a:off x="3374551" y="217830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BDB2AD0-279B-494C-8D23-29D008F1EA6D}"/>
              </a:ext>
            </a:extLst>
          </p:cNvPr>
          <p:cNvSpPr/>
          <p:nvPr/>
        </p:nvSpPr>
        <p:spPr>
          <a:xfrm>
            <a:off x="1000805" y="4463590"/>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25B74D8-B9F5-4177-86EA-F979DC47D42A}"/>
              </a:ext>
            </a:extLst>
          </p:cNvPr>
          <p:cNvSpPr txBox="1"/>
          <p:nvPr/>
        </p:nvSpPr>
        <p:spPr>
          <a:xfrm>
            <a:off x="6386814" y="2977503"/>
            <a:ext cx="5273963" cy="2308324"/>
          </a:xfrm>
          <a:prstGeom prst="rect">
            <a:avLst/>
          </a:prstGeom>
          <a:noFill/>
        </p:spPr>
        <p:txBody>
          <a:bodyPr wrap="square" rtlCol="0">
            <a:spAutoFit/>
          </a:bodyPr>
          <a:lstStyle/>
          <a:p>
            <a:r>
              <a:rPr lang="en-US" dirty="0"/>
              <a:t>The distinction between weighted networks and multigraphs is most useful when both their </a:t>
            </a:r>
            <a:r>
              <a:rPr lang="en-US" b="1" dirty="0"/>
              <a:t>number/frequency </a:t>
            </a:r>
            <a:r>
              <a:rPr lang="en-US" dirty="0"/>
              <a:t>and </a:t>
            </a:r>
            <a:r>
              <a:rPr lang="en-US" b="1" dirty="0"/>
              <a:t>duration </a:t>
            </a:r>
            <a:r>
              <a:rPr lang="en-US" dirty="0"/>
              <a:t>are important.</a:t>
            </a:r>
          </a:p>
          <a:p>
            <a:endParaRPr lang="en-US" dirty="0"/>
          </a:p>
          <a:p>
            <a:endParaRPr lang="en-US" dirty="0"/>
          </a:p>
          <a:p>
            <a:r>
              <a:rPr lang="en-US" dirty="0"/>
              <a:t>Considering multigraphs can also be helpful when designing permutation procedures for </a:t>
            </a:r>
            <a:r>
              <a:rPr lang="en-US" dirty="0" err="1"/>
              <a:t>analysing</a:t>
            </a:r>
            <a:r>
              <a:rPr lang="en-US" dirty="0"/>
              <a:t> the networks.</a:t>
            </a:r>
            <a:endParaRPr lang="fr-FR" dirty="0"/>
          </a:p>
        </p:txBody>
      </p:sp>
      <p:sp>
        <p:nvSpPr>
          <p:cNvPr id="11" name="TextBox 10">
            <a:extLst>
              <a:ext uri="{FF2B5EF4-FFF2-40B4-BE49-F238E27FC236}">
                <a16:creationId xmlns:a16="http://schemas.microsoft.com/office/drawing/2014/main" id="{5C02E0D7-8DB4-48A3-90EA-1EEB0DA6F862}"/>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07382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E8744368-6D01-4167-8F71-404FAE57D24D}"/>
              </a:ext>
            </a:extLst>
          </p:cNvPr>
          <p:cNvGraphicFramePr>
            <a:graphicFrameLocks noGrp="1"/>
          </p:cNvGraphicFramePr>
          <p:nvPr>
            <p:extLst>
              <p:ext uri="{D42A27DB-BD31-4B8C-83A1-F6EECF244321}">
                <p14:modId xmlns:p14="http://schemas.microsoft.com/office/powerpoint/2010/main" val="396928780"/>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6F78B41B-6C13-4B50-AEBD-3C196F990A25}"/>
              </a:ext>
            </a:extLst>
          </p:cNvPr>
          <p:cNvGraphicFramePr>
            <a:graphicFrameLocks noGrp="1"/>
          </p:cNvGraphicFramePr>
          <p:nvPr>
            <p:extLst>
              <p:ext uri="{D42A27DB-BD31-4B8C-83A1-F6EECF244321}">
                <p14:modId xmlns:p14="http://schemas.microsoft.com/office/powerpoint/2010/main" val="2709824479"/>
              </p:ext>
            </p:extLst>
          </p:nvPr>
        </p:nvGraphicFramePr>
        <p:xfrm>
          <a:off x="9058468" y="2240705"/>
          <a:ext cx="2551176" cy="404368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18542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185420">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371277798"/>
                  </a:ext>
                </a:extLst>
              </a:tr>
              <a:tr h="12192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243840">
                <a:tc>
                  <a:txBody>
                    <a:bodyPr/>
                    <a:lstStyle/>
                    <a:p>
                      <a:pPr algn="ctr"/>
                      <a:r>
                        <a:rPr lang="en-US" dirty="0"/>
                        <a:t>6</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276464267"/>
                  </a:ext>
                </a:extLst>
              </a:tr>
              <a:tr h="121920">
                <a:tc>
                  <a:txBody>
                    <a:bodyPr/>
                    <a:lstStyle/>
                    <a:p>
                      <a:pPr algn="ctr"/>
                      <a:r>
                        <a:rPr lang="en-US" dirty="0"/>
                        <a:t>6</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3872792594"/>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18288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50FE6DFF-73EC-4657-AE0B-B2E16A622F4F}"/>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DAE14C6B-7340-4D9B-9A16-7C203276A842}"/>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CFC95F7-EF96-45D1-B9B1-71F98CF1E75F}"/>
              </a:ext>
            </a:extLst>
          </p:cNvPr>
          <p:cNvSpPr/>
          <p:nvPr/>
        </p:nvSpPr>
        <p:spPr>
          <a:xfrm>
            <a:off x="9080067" y="2594315"/>
            <a:ext cx="2529577" cy="7728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DA2FAC9F-9AC3-427C-9C93-43F254A5A62D}"/>
              </a:ext>
            </a:extLst>
          </p:cNvPr>
          <p:cNvSpPr/>
          <p:nvPr/>
        </p:nvSpPr>
        <p:spPr>
          <a:xfrm>
            <a:off x="9090133" y="4836622"/>
            <a:ext cx="2529577" cy="35306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TextBox 62">
            <a:extLst>
              <a:ext uri="{FF2B5EF4-FFF2-40B4-BE49-F238E27FC236}">
                <a16:creationId xmlns:a16="http://schemas.microsoft.com/office/drawing/2014/main" id="{4C567EE2-D4FB-4460-9BE0-DD81CB72D795}"/>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2864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1485899" y="3367130"/>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1926430" y="3521868"/>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1929886" y="3367130"/>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1592586" y="4143755"/>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1248573" y="39744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2694064" y="39744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2179150" y="5932847"/>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1686306" y="319359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2434282" y="31922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2605088" y="3378888"/>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1420211" y="4162039"/>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2079616" y="5001041"/>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1924213" y="5353050"/>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1654743" y="318710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2397474" y="318246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1208193" y="3963501"/>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2653265" y="397075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2139578" y="5938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pic>
        <p:nvPicPr>
          <p:cNvPr id="39" name="Picture 38">
            <a:extLst>
              <a:ext uri="{FF2B5EF4-FFF2-40B4-BE49-F238E27FC236}">
                <a16:creationId xmlns:a16="http://schemas.microsoft.com/office/drawing/2014/main" id="{B58817D8-0CA9-4895-8CE7-58565EE4E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873" y="1002205"/>
            <a:ext cx="3048000" cy="2033016"/>
          </a:xfrm>
          <a:prstGeom prst="rect">
            <a:avLst/>
          </a:prstGeom>
        </p:spPr>
      </p:pic>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pic>
        <p:nvPicPr>
          <p:cNvPr id="43" name="Picture 42">
            <a:extLst>
              <a:ext uri="{FF2B5EF4-FFF2-40B4-BE49-F238E27FC236}">
                <a16:creationId xmlns:a16="http://schemas.microsoft.com/office/drawing/2014/main" id="{BA2E4E0E-9AB5-473E-BF33-13F866FC0A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380" y="4354519"/>
            <a:ext cx="3318804" cy="2212535"/>
          </a:xfrm>
          <a:prstGeom prst="rect">
            <a:avLst/>
          </a:prstGeom>
        </p:spPr>
      </p:pic>
      <p:sp>
        <p:nvSpPr>
          <p:cNvPr id="45" name="TextBox 44">
            <a:extLst>
              <a:ext uri="{FF2B5EF4-FFF2-40B4-BE49-F238E27FC236}">
                <a16:creationId xmlns:a16="http://schemas.microsoft.com/office/drawing/2014/main" id="{DBC9E192-4E73-4ED1-81CA-C2E1E2E90DF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749139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accent4"/>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accent4"/>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accent4"/>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sp>
        <p:nvSpPr>
          <p:cNvPr id="5" name="TextBox 4">
            <a:extLst>
              <a:ext uri="{FF2B5EF4-FFF2-40B4-BE49-F238E27FC236}">
                <a16:creationId xmlns:a16="http://schemas.microsoft.com/office/drawing/2014/main" id="{39BB52CC-5234-44E3-BA65-96C555EA13AD}"/>
              </a:ext>
            </a:extLst>
          </p:cNvPr>
          <p:cNvSpPr txBox="1"/>
          <p:nvPr/>
        </p:nvSpPr>
        <p:spPr>
          <a:xfrm>
            <a:off x="4973018" y="5107709"/>
            <a:ext cx="6687759" cy="646331"/>
          </a:xfrm>
          <a:prstGeom prst="rect">
            <a:avLst/>
          </a:prstGeom>
          <a:noFill/>
        </p:spPr>
        <p:txBody>
          <a:bodyPr wrap="square" rtlCol="0">
            <a:spAutoFit/>
          </a:bodyPr>
          <a:lstStyle/>
          <a:p>
            <a:r>
              <a:rPr lang="en-US" dirty="0"/>
              <a:t>Some network motifs like </a:t>
            </a:r>
            <a:r>
              <a:rPr lang="en-US" b="1" i="1" dirty="0">
                <a:solidFill>
                  <a:schemeClr val="accent4"/>
                </a:solidFill>
              </a:rPr>
              <a:t>TRANSITIVE triads </a:t>
            </a:r>
            <a:r>
              <a:rPr lang="en-US" dirty="0"/>
              <a:t>are a feature of animal dominance hierarchies</a:t>
            </a:r>
            <a:endParaRPr lang="fr-FR" dirty="0"/>
          </a:p>
        </p:txBody>
      </p:sp>
      <p:sp>
        <p:nvSpPr>
          <p:cNvPr id="37" name="TextBox 36">
            <a:extLst>
              <a:ext uri="{FF2B5EF4-FFF2-40B4-BE49-F238E27FC236}">
                <a16:creationId xmlns:a16="http://schemas.microsoft.com/office/drawing/2014/main" id="{1B5604D2-8AEB-4BCA-B8D2-805C41E52AA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613633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With limited data or sampling power it can be helpful to think about </a:t>
            </a:r>
            <a:r>
              <a:rPr lang="en-US" sz="2000" b="1" i="1" dirty="0">
                <a:solidFill>
                  <a:schemeClr val="accent4">
                    <a:lumMod val="75000"/>
                  </a:schemeClr>
                </a:solidFill>
              </a:rPr>
              <a:t>ego networks</a:t>
            </a:r>
          </a:p>
        </p:txBody>
      </p:sp>
      <p:pic>
        <p:nvPicPr>
          <p:cNvPr id="35" name="Picture 34">
            <a:extLst>
              <a:ext uri="{FF2B5EF4-FFF2-40B4-BE49-F238E27FC236}">
                <a16:creationId xmlns:a16="http://schemas.microsoft.com/office/drawing/2014/main" id="{551D57AA-152D-4EFF-BA05-7D9E6E5ADF18}"/>
              </a:ext>
            </a:extLst>
          </p:cNvPr>
          <p:cNvPicPr>
            <a:picLocks noChangeAspect="1"/>
          </p:cNvPicPr>
          <p:nvPr/>
        </p:nvPicPr>
        <p:blipFill rotWithShape="1">
          <a:blip r:embed="rId3">
            <a:extLst>
              <a:ext uri="{28A0092B-C50C-407E-A947-70E740481C1C}">
                <a14:useLocalDpi xmlns:a14="http://schemas.microsoft.com/office/drawing/2010/main" val="0"/>
              </a:ext>
            </a:extLst>
          </a:blip>
          <a:srcRect t="14841"/>
          <a:stretch/>
        </p:blipFill>
        <p:spPr>
          <a:xfrm>
            <a:off x="516839" y="2244435"/>
            <a:ext cx="9064660" cy="4246617"/>
          </a:xfrm>
          <a:prstGeom prst="rect">
            <a:avLst/>
          </a:prstGeom>
        </p:spPr>
      </p:pic>
      <p:sp>
        <p:nvSpPr>
          <p:cNvPr id="37" name="TextBox 36">
            <a:extLst>
              <a:ext uri="{FF2B5EF4-FFF2-40B4-BE49-F238E27FC236}">
                <a16:creationId xmlns:a16="http://schemas.microsoft.com/office/drawing/2014/main" id="{E0D37E71-2C6E-449B-89D9-3A371CF7982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872448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9" name="TextBox 18">
            <a:extLst>
              <a:ext uri="{FF2B5EF4-FFF2-40B4-BE49-F238E27FC236}">
                <a16:creationId xmlns:a16="http://schemas.microsoft.com/office/drawing/2014/main" id="{A5A0F367-85D5-4AB1-B29D-8A592B75377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2524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sp>
        <p:nvSpPr>
          <p:cNvPr id="14" name="TextBox 13">
            <a:extLst>
              <a:ext uri="{FF2B5EF4-FFF2-40B4-BE49-F238E27FC236}">
                <a16:creationId xmlns:a16="http://schemas.microsoft.com/office/drawing/2014/main" id="{C42AA387-A235-4E89-9749-AD8CF065E6D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21833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6" name="TextBox 5">
            <a:extLst>
              <a:ext uri="{FF2B5EF4-FFF2-40B4-BE49-F238E27FC236}">
                <a16:creationId xmlns:a16="http://schemas.microsoft.com/office/drawing/2014/main" id="{66113443-C1F4-4F5E-AD0C-62B6DA07765D}"/>
              </a:ext>
            </a:extLst>
          </p:cNvPr>
          <p:cNvSpPr txBox="1"/>
          <p:nvPr/>
        </p:nvSpPr>
        <p:spPr>
          <a:xfrm>
            <a:off x="8395852" y="2299856"/>
            <a:ext cx="3343564" cy="3693319"/>
          </a:xfrm>
          <a:prstGeom prst="rect">
            <a:avLst/>
          </a:prstGeom>
          <a:noFill/>
        </p:spPr>
        <p:txBody>
          <a:bodyPr wrap="square" rtlCol="0">
            <a:spAutoFit/>
          </a:bodyPr>
          <a:lstStyle/>
          <a:p>
            <a:r>
              <a:rPr lang="en-US" dirty="0"/>
              <a:t>Important things to think about before using this representation:</a:t>
            </a:r>
          </a:p>
          <a:p>
            <a:endParaRPr lang="en-US" dirty="0"/>
          </a:p>
          <a:p>
            <a:pPr marL="285750" indent="-285750">
              <a:buFont typeface="Arial" panose="020B0604020202020204" pitchFamily="34" charset="0"/>
              <a:buChar char="•"/>
            </a:pPr>
            <a:r>
              <a:rPr lang="en-US" dirty="0"/>
              <a:t>Are my </a:t>
            </a:r>
            <a:r>
              <a:rPr lang="en-US" dirty="0" err="1"/>
              <a:t>behaviours</a:t>
            </a:r>
            <a:r>
              <a:rPr lang="en-US" dirty="0"/>
              <a:t> sufficiently different to represent as different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dirty="0" err="1"/>
              <a:t>Does</a:t>
            </a:r>
            <a:r>
              <a:rPr lang="fr-FR" dirty="0"/>
              <a:t> one </a:t>
            </a:r>
            <a:r>
              <a:rPr lang="fr-FR" dirty="0" err="1"/>
              <a:t>behaviour</a:t>
            </a:r>
            <a:r>
              <a:rPr lang="fr-FR" dirty="0"/>
              <a:t> </a:t>
            </a:r>
            <a:r>
              <a:rPr lang="fr-FR" dirty="0" err="1"/>
              <a:t>depend</a:t>
            </a:r>
            <a:r>
              <a:rPr lang="fr-FR" dirty="0"/>
              <a:t> on </a:t>
            </a:r>
            <a:r>
              <a:rPr lang="fr-FR" dirty="0" err="1"/>
              <a:t>another</a:t>
            </a:r>
            <a:r>
              <a:rPr lang="fr-FR" dirty="0"/>
              <a:t>? (e.g. grooming </a:t>
            </a:r>
            <a:r>
              <a:rPr lang="fr-FR" dirty="0" err="1"/>
              <a:t>requires</a:t>
            </a:r>
            <a:r>
              <a:rPr lang="fr-FR" dirty="0"/>
              <a:t> </a:t>
            </a:r>
            <a:r>
              <a:rPr lang="fr-FR" dirty="0" err="1"/>
              <a:t>proximity</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Can I </a:t>
            </a:r>
            <a:r>
              <a:rPr lang="fr-FR" dirty="0" err="1"/>
              <a:t>scale</a:t>
            </a:r>
            <a:r>
              <a:rPr lang="fr-FR" dirty="0"/>
              <a:t> </a:t>
            </a:r>
            <a:r>
              <a:rPr lang="fr-FR" dirty="0" err="1"/>
              <a:t>edge</a:t>
            </a:r>
            <a:r>
              <a:rPr lang="fr-FR" dirty="0"/>
              <a:t> </a:t>
            </a:r>
            <a:r>
              <a:rPr lang="fr-FR" dirty="0" err="1"/>
              <a:t>weights</a:t>
            </a:r>
            <a:r>
              <a:rPr lang="fr-FR" dirty="0"/>
              <a:t> and directions to </a:t>
            </a:r>
            <a:r>
              <a:rPr lang="fr-FR" dirty="0" err="1"/>
              <a:t>make</a:t>
            </a:r>
            <a:r>
              <a:rPr lang="fr-FR" dirty="0"/>
              <a:t> </a:t>
            </a:r>
            <a:r>
              <a:rPr lang="fr-FR" dirty="0" err="1"/>
              <a:t>sense</a:t>
            </a:r>
            <a:r>
              <a:rPr lang="fr-FR" dirty="0"/>
              <a:t>?</a:t>
            </a:r>
          </a:p>
        </p:txBody>
      </p:sp>
      <p:sp>
        <p:nvSpPr>
          <p:cNvPr id="14" name="TextBox 13">
            <a:extLst>
              <a:ext uri="{FF2B5EF4-FFF2-40B4-BE49-F238E27FC236}">
                <a16:creationId xmlns:a16="http://schemas.microsoft.com/office/drawing/2014/main" id="{D86AB615-3C43-4348-9DB3-B747B9D9D06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73199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graphicFrame>
        <p:nvGraphicFramePr>
          <p:cNvPr id="11" name="Table 38">
            <a:extLst>
              <a:ext uri="{FF2B5EF4-FFF2-40B4-BE49-F238E27FC236}">
                <a16:creationId xmlns:a16="http://schemas.microsoft.com/office/drawing/2014/main" id="{5490CA6D-D493-4676-BDA6-DD956D2CC7A0}"/>
              </a:ext>
            </a:extLst>
          </p:cNvPr>
          <p:cNvGraphicFramePr>
            <a:graphicFrameLocks noGrp="1"/>
          </p:cNvGraphicFramePr>
          <p:nvPr>
            <p:extLst>
              <p:ext uri="{D42A27DB-BD31-4B8C-83A1-F6EECF244321}">
                <p14:modId xmlns:p14="http://schemas.microsoft.com/office/powerpoint/2010/main" val="3462220260"/>
              </p:ext>
            </p:extLst>
          </p:nvPr>
        </p:nvGraphicFramePr>
        <p:xfrm>
          <a:off x="266007"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5" name="Table 38">
            <a:extLst>
              <a:ext uri="{FF2B5EF4-FFF2-40B4-BE49-F238E27FC236}">
                <a16:creationId xmlns:a16="http://schemas.microsoft.com/office/drawing/2014/main" id="{432E4712-4F66-4CB1-AE76-95AA8569FEDB}"/>
              </a:ext>
            </a:extLst>
          </p:cNvPr>
          <p:cNvGraphicFramePr>
            <a:graphicFrameLocks noGrp="1"/>
          </p:cNvGraphicFramePr>
          <p:nvPr>
            <p:extLst>
              <p:ext uri="{D42A27DB-BD31-4B8C-83A1-F6EECF244321}">
                <p14:modId xmlns:p14="http://schemas.microsoft.com/office/powerpoint/2010/main" val="1734339912"/>
              </p:ext>
            </p:extLst>
          </p:nvPr>
        </p:nvGraphicFramePr>
        <p:xfrm>
          <a:off x="4085932"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2</a:t>
                      </a:r>
                      <a:endParaRPr lang="fr-FR" dirty="0"/>
                    </a:p>
                  </a:txBody>
                  <a:tcPr>
                    <a:solidFill>
                      <a:srgbClr val="00B05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6" name="Table 4">
            <a:extLst>
              <a:ext uri="{FF2B5EF4-FFF2-40B4-BE49-F238E27FC236}">
                <a16:creationId xmlns:a16="http://schemas.microsoft.com/office/drawing/2014/main" id="{06235836-C412-40F5-8089-11A39B913D21}"/>
              </a:ext>
            </a:extLst>
          </p:cNvPr>
          <p:cNvGraphicFramePr>
            <a:graphicFrameLocks noGrp="1"/>
          </p:cNvGraphicFramePr>
          <p:nvPr>
            <p:extLst>
              <p:ext uri="{D42A27DB-BD31-4B8C-83A1-F6EECF244321}">
                <p14:modId xmlns:p14="http://schemas.microsoft.com/office/powerpoint/2010/main" val="2570950046"/>
              </p:ext>
            </p:extLst>
          </p:nvPr>
        </p:nvGraphicFramePr>
        <p:xfrm>
          <a:off x="8875916" y="2157367"/>
          <a:ext cx="2551176" cy="4058920"/>
        </p:xfrm>
        <a:graphic>
          <a:graphicData uri="http://schemas.openxmlformats.org/drawingml/2006/table">
            <a:tbl>
              <a:tblPr firstRow="1" bandRow="1">
                <a:tableStyleId>{5C22544A-7EE6-4342-B048-85BDC9FD1C3A}</a:tableStyleId>
              </a:tblPr>
              <a:tblGrid>
                <a:gridCol w="637794">
                  <a:extLst>
                    <a:ext uri="{9D8B030D-6E8A-4147-A177-3AD203B41FA5}">
                      <a16:colId xmlns:a16="http://schemas.microsoft.com/office/drawing/2014/main" val="3633928271"/>
                    </a:ext>
                  </a:extLst>
                </a:gridCol>
                <a:gridCol w="637794">
                  <a:extLst>
                    <a:ext uri="{9D8B030D-6E8A-4147-A177-3AD203B41FA5}">
                      <a16:colId xmlns:a16="http://schemas.microsoft.com/office/drawing/2014/main" val="448717354"/>
                    </a:ext>
                  </a:extLst>
                </a:gridCol>
                <a:gridCol w="637794">
                  <a:extLst>
                    <a:ext uri="{9D8B030D-6E8A-4147-A177-3AD203B41FA5}">
                      <a16:colId xmlns:a16="http://schemas.microsoft.com/office/drawing/2014/main" val="4130169604"/>
                    </a:ext>
                  </a:extLst>
                </a:gridCol>
                <a:gridCol w="637794">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Weight</a:t>
                      </a:r>
                      <a:endParaRPr lang="fr-FR" sz="1200" dirty="0">
                        <a:solidFill>
                          <a:schemeClr val="accent4">
                            <a:lumMod val="60000"/>
                            <a:lumOff val="40000"/>
                          </a:schemeClr>
                        </a:solidFill>
                      </a:endParaRPr>
                    </a:p>
                  </a:txBody>
                  <a:tcPr anchor="ctr">
                    <a:solidFill>
                      <a:schemeClr val="tx1"/>
                    </a:solidFill>
                  </a:tcPr>
                </a:tc>
                <a:tc>
                  <a:txBody>
                    <a:bodyPr/>
                    <a:lstStyle/>
                    <a:p>
                      <a:pPr algn="ctr"/>
                      <a:r>
                        <a:rPr lang="en-US" sz="1200" dirty="0">
                          <a:solidFill>
                            <a:schemeClr val="accent4">
                              <a:lumMod val="60000"/>
                              <a:lumOff val="40000"/>
                            </a:schemeClr>
                          </a:solidFill>
                        </a:rPr>
                        <a:t>Layer</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18" name="TextBox 17">
            <a:extLst>
              <a:ext uri="{FF2B5EF4-FFF2-40B4-BE49-F238E27FC236}">
                <a16:creationId xmlns:a16="http://schemas.microsoft.com/office/drawing/2014/main" id="{DBADE1C1-CD0A-438B-A0CD-50305D09640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679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92616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5998204"/>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A1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B4</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A1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A2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A3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A4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B1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B2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B3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B4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400110"/>
          </a:xfrm>
          <a:prstGeom prst="rect">
            <a:avLst/>
          </a:prstGeom>
          <a:noFill/>
        </p:spPr>
        <p:txBody>
          <a:bodyPr wrap="square" rtlCol="0">
            <a:spAutoFit/>
          </a:bodyPr>
          <a:lstStyle/>
          <a:p>
            <a:pPr algn="ctr"/>
            <a:r>
              <a:rPr lang="en-US" sz="2000" b="1" dirty="0"/>
              <a:t>Supra-adjacency matrix</a:t>
            </a:r>
            <a:endParaRPr lang="fr-FR" sz="2000" b="1" dirty="0"/>
          </a:p>
        </p:txBody>
      </p:sp>
      <p:sp>
        <p:nvSpPr>
          <p:cNvPr id="22" name="TextBox 21">
            <a:extLst>
              <a:ext uri="{FF2B5EF4-FFF2-40B4-BE49-F238E27FC236}">
                <a16:creationId xmlns:a16="http://schemas.microsoft.com/office/drawing/2014/main" id="{ADA82835-4467-4EDE-91CE-36E1C1875E8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393779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63413696"/>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1B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4B</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1B</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2B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3B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4B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707886"/>
          </a:xfrm>
          <a:prstGeom prst="rect">
            <a:avLst/>
          </a:prstGeom>
          <a:noFill/>
        </p:spPr>
        <p:txBody>
          <a:bodyPr wrap="square" rtlCol="0">
            <a:spAutoFit/>
          </a:bodyPr>
          <a:lstStyle/>
          <a:p>
            <a:pPr algn="ctr"/>
            <a:r>
              <a:rPr lang="en-US" sz="2000" b="1" dirty="0"/>
              <a:t>Supra-adjacency matrix</a:t>
            </a:r>
          </a:p>
          <a:p>
            <a:pPr algn="ctr"/>
            <a:r>
              <a:rPr lang="en-US" sz="2000" b="1" i="1" dirty="0">
                <a:solidFill>
                  <a:schemeClr val="accent4">
                    <a:lumMod val="75000"/>
                  </a:schemeClr>
                </a:solidFill>
              </a:rPr>
              <a:t>Multiplex network</a:t>
            </a:r>
            <a:endParaRPr lang="fr-FR" sz="2000" b="1" i="1" dirty="0">
              <a:solidFill>
                <a:schemeClr val="accent4">
                  <a:lumMod val="75000"/>
                </a:schemeClr>
              </a:solidFill>
            </a:endParaRPr>
          </a:p>
        </p:txBody>
      </p:sp>
      <p:pic>
        <p:nvPicPr>
          <p:cNvPr id="16" name="Picture 15">
            <a:extLst>
              <a:ext uri="{FF2B5EF4-FFF2-40B4-BE49-F238E27FC236}">
                <a16:creationId xmlns:a16="http://schemas.microsoft.com/office/drawing/2014/main" id="{28368031-1664-4B97-BABA-D86A07088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024" y="2627333"/>
            <a:ext cx="3507217" cy="3039588"/>
          </a:xfrm>
          <a:prstGeom prst="rect">
            <a:avLst/>
          </a:prstGeom>
        </p:spPr>
      </p:pic>
      <p:sp>
        <p:nvSpPr>
          <p:cNvPr id="17" name="TextBox 16">
            <a:extLst>
              <a:ext uri="{FF2B5EF4-FFF2-40B4-BE49-F238E27FC236}">
                <a16:creationId xmlns:a16="http://schemas.microsoft.com/office/drawing/2014/main" id="{89D9CE99-5FCF-4E5C-B4A5-055D164EE80B}"/>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030161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45" name="TextBox 44">
            <a:extLst>
              <a:ext uri="{FF2B5EF4-FFF2-40B4-BE49-F238E27FC236}">
                <a16:creationId xmlns:a16="http://schemas.microsoft.com/office/drawing/2014/main" id="{7155A336-5126-4D45-8C18-5CB9BDD7FF4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86500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41A904D-10B0-4236-A4B5-A18823647E2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61410" y="2691770"/>
            <a:ext cx="709685" cy="786491"/>
          </a:xfrm>
          <a:prstGeom prst="rect">
            <a:avLst/>
          </a:prstGeom>
        </p:spPr>
      </p:pic>
      <p:pic>
        <p:nvPicPr>
          <p:cNvPr id="35" name="Picture 34">
            <a:extLst>
              <a:ext uri="{FF2B5EF4-FFF2-40B4-BE49-F238E27FC236}">
                <a16:creationId xmlns:a16="http://schemas.microsoft.com/office/drawing/2014/main" id="{53BB53EC-4E3F-4C05-A9A8-5E4B7E7ABE5E}"/>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4319" y="2691769"/>
            <a:ext cx="709685" cy="786491"/>
          </a:xfrm>
          <a:prstGeom prst="rect">
            <a:avLst/>
          </a:prstGeom>
        </p:spPr>
      </p:pic>
      <p:pic>
        <p:nvPicPr>
          <p:cNvPr id="36" name="Picture 35">
            <a:extLst>
              <a:ext uri="{FF2B5EF4-FFF2-40B4-BE49-F238E27FC236}">
                <a16:creationId xmlns:a16="http://schemas.microsoft.com/office/drawing/2014/main" id="{50BB2C3A-73DF-4285-AD5D-CCDDEF6343E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47228" y="2691769"/>
            <a:ext cx="709685" cy="786491"/>
          </a:xfrm>
          <a:prstGeom prst="rect">
            <a:avLst/>
          </a:prstGeom>
        </p:spPr>
      </p:pic>
      <p:pic>
        <p:nvPicPr>
          <p:cNvPr id="37" name="Picture 36">
            <a:extLst>
              <a:ext uri="{FF2B5EF4-FFF2-40B4-BE49-F238E27FC236}">
                <a16:creationId xmlns:a16="http://schemas.microsoft.com/office/drawing/2014/main" id="{B88804F3-C8F7-419B-8DE5-DB035648F7D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40137" y="2691768"/>
            <a:ext cx="709685" cy="786491"/>
          </a:xfrm>
          <a:prstGeom prst="rect">
            <a:avLst/>
          </a:prstGeom>
        </p:spPr>
      </p:pic>
      <p:pic>
        <p:nvPicPr>
          <p:cNvPr id="38" name="Picture 37">
            <a:extLst>
              <a:ext uri="{FF2B5EF4-FFF2-40B4-BE49-F238E27FC236}">
                <a16:creationId xmlns:a16="http://schemas.microsoft.com/office/drawing/2014/main" id="{3DFA489A-4CDF-4F7B-A1E3-0548722641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96122" y="2692079"/>
            <a:ext cx="709685" cy="786491"/>
          </a:xfrm>
          <a:prstGeom prst="rect">
            <a:avLst/>
          </a:prstGeom>
        </p:spPr>
      </p:pic>
      <p:pic>
        <p:nvPicPr>
          <p:cNvPr id="39" name="Picture 38">
            <a:extLst>
              <a:ext uri="{FF2B5EF4-FFF2-40B4-BE49-F238E27FC236}">
                <a16:creationId xmlns:a16="http://schemas.microsoft.com/office/drawing/2014/main" id="{3DBC3546-BFDD-4992-A660-541A0675E14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34177" y="4487382"/>
            <a:ext cx="709685" cy="786491"/>
          </a:xfrm>
          <a:prstGeom prst="rect">
            <a:avLst/>
          </a:prstGeom>
        </p:spPr>
      </p:pic>
      <p:pic>
        <p:nvPicPr>
          <p:cNvPr id="40" name="Picture 39">
            <a:extLst>
              <a:ext uri="{FF2B5EF4-FFF2-40B4-BE49-F238E27FC236}">
                <a16:creationId xmlns:a16="http://schemas.microsoft.com/office/drawing/2014/main" id="{B1C4A692-41B9-4549-A035-D5360D7C0A8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27086" y="4487381"/>
            <a:ext cx="709685" cy="786491"/>
          </a:xfrm>
          <a:prstGeom prst="rect">
            <a:avLst/>
          </a:prstGeom>
        </p:spPr>
      </p:pic>
      <p:pic>
        <p:nvPicPr>
          <p:cNvPr id="41" name="Picture 40">
            <a:extLst>
              <a:ext uri="{FF2B5EF4-FFF2-40B4-BE49-F238E27FC236}">
                <a16:creationId xmlns:a16="http://schemas.microsoft.com/office/drawing/2014/main" id="{CF34CF14-D537-415B-AE43-A6A0BBE2E618}"/>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9995" y="4487381"/>
            <a:ext cx="709685" cy="786491"/>
          </a:xfrm>
          <a:prstGeom prst="rect">
            <a:avLst/>
          </a:prstGeom>
        </p:spPr>
      </p:pic>
      <p:pic>
        <p:nvPicPr>
          <p:cNvPr id="42" name="Picture 41">
            <a:extLst>
              <a:ext uri="{FF2B5EF4-FFF2-40B4-BE49-F238E27FC236}">
                <a16:creationId xmlns:a16="http://schemas.microsoft.com/office/drawing/2014/main" id="{3B1AF8E7-650F-47B4-93A5-A04F6C5371A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612904" y="4487380"/>
            <a:ext cx="709685" cy="786491"/>
          </a:xfrm>
          <a:prstGeom prst="rect">
            <a:avLst/>
          </a:prstGeom>
        </p:spPr>
      </p:pic>
      <p:pic>
        <p:nvPicPr>
          <p:cNvPr id="43" name="Picture 42">
            <a:extLst>
              <a:ext uri="{FF2B5EF4-FFF2-40B4-BE49-F238E27FC236}">
                <a16:creationId xmlns:a16="http://schemas.microsoft.com/office/drawing/2014/main" id="{E3C1886C-571B-4EAB-B429-D5EA09FB0B3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468889" y="4487691"/>
            <a:ext cx="709685" cy="786491"/>
          </a:xfrm>
          <a:prstGeom prst="rect">
            <a:avLst/>
          </a:prstGeom>
        </p:spPr>
      </p:pic>
      <p:cxnSp>
        <p:nvCxnSpPr>
          <p:cNvPr id="44" name="Straight Connector 43">
            <a:extLst>
              <a:ext uri="{FF2B5EF4-FFF2-40B4-BE49-F238E27FC236}">
                <a16:creationId xmlns:a16="http://schemas.microsoft.com/office/drawing/2014/main" id="{6EA4E28E-E525-4657-9B69-32252F4DEBE2}"/>
              </a:ext>
            </a:extLst>
          </p:cNvPr>
          <p:cNvCxnSpPr>
            <a:cxnSpLocks/>
          </p:cNvCxnSpPr>
          <p:nvPr/>
        </p:nvCxnSpPr>
        <p:spPr>
          <a:xfrm>
            <a:off x="70710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B1D9A89-75B7-4C0D-B814-56B9D355ED8C}"/>
              </a:ext>
            </a:extLst>
          </p:cNvPr>
          <p:cNvCxnSpPr>
            <a:cxnSpLocks/>
          </p:cNvCxnSpPr>
          <p:nvPr/>
        </p:nvCxnSpPr>
        <p:spPr>
          <a:xfrm>
            <a:off x="80362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474A765-4A15-4D97-8761-12F6CF89B6F3}"/>
              </a:ext>
            </a:extLst>
          </p:cNvPr>
          <p:cNvCxnSpPr>
            <a:cxnSpLocks/>
          </p:cNvCxnSpPr>
          <p:nvPr/>
        </p:nvCxnSpPr>
        <p:spPr>
          <a:xfrm>
            <a:off x="8992245"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357A90-AF13-4FA7-AF7C-6318ECEF1D0D}"/>
              </a:ext>
            </a:extLst>
          </p:cNvPr>
          <p:cNvCxnSpPr>
            <a:cxnSpLocks/>
          </p:cNvCxnSpPr>
          <p:nvPr/>
        </p:nvCxnSpPr>
        <p:spPr>
          <a:xfrm>
            <a:off x="8992245" y="3555999"/>
            <a:ext cx="1030098"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43AD68-3F23-48AF-87D1-D1B7405270BC}"/>
              </a:ext>
            </a:extLst>
          </p:cNvPr>
          <p:cNvCxnSpPr>
            <a:cxnSpLocks/>
          </p:cNvCxnSpPr>
          <p:nvPr/>
        </p:nvCxnSpPr>
        <p:spPr>
          <a:xfrm flipH="1">
            <a:off x="10022344" y="3555998"/>
            <a:ext cx="890963"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B7AB81-D37E-49E4-9DD0-EF415E3D2FA1}"/>
              </a:ext>
            </a:extLst>
          </p:cNvPr>
          <p:cNvCxnSpPr>
            <a:cxnSpLocks/>
          </p:cNvCxnSpPr>
          <p:nvPr/>
        </p:nvCxnSpPr>
        <p:spPr>
          <a:xfrm flipH="1">
            <a:off x="10948406" y="3555998"/>
            <a:ext cx="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8D3C3E9-530A-4A03-BC35-AB4CBEE88F7D}"/>
              </a:ext>
            </a:extLst>
          </p:cNvPr>
          <p:cNvCxnSpPr>
            <a:cxnSpLocks/>
          </p:cNvCxnSpPr>
          <p:nvPr/>
        </p:nvCxnSpPr>
        <p:spPr>
          <a:xfrm flipH="1">
            <a:off x="8065814" y="3555998"/>
            <a:ext cx="92643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1D6BE20-F6DC-479F-9D83-69B8BD831A68}"/>
              </a:ext>
            </a:extLst>
          </p:cNvPr>
          <p:cNvSpPr txBox="1"/>
          <p:nvPr/>
        </p:nvSpPr>
        <p:spPr>
          <a:xfrm>
            <a:off x="6634177" y="2071718"/>
            <a:ext cx="4643423" cy="461665"/>
          </a:xfrm>
          <a:prstGeom prst="rect">
            <a:avLst/>
          </a:prstGeom>
          <a:noFill/>
        </p:spPr>
        <p:txBody>
          <a:bodyPr wrap="square">
            <a:spAutoFit/>
          </a:bodyPr>
          <a:lstStyle/>
          <a:p>
            <a:pPr algn="ctr"/>
            <a:r>
              <a:rPr lang="fr-FR" sz="2400" i="1" dirty="0" err="1"/>
              <a:t>Mating</a:t>
            </a:r>
            <a:r>
              <a:rPr lang="fr-FR" sz="2400" i="1" dirty="0"/>
              <a:t> networks</a:t>
            </a:r>
          </a:p>
        </p:txBody>
      </p: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67" name="TextBox 66">
            <a:extLst>
              <a:ext uri="{FF2B5EF4-FFF2-40B4-BE49-F238E27FC236}">
                <a16:creationId xmlns:a16="http://schemas.microsoft.com/office/drawing/2014/main" id="{60809647-CCB6-4196-9DD1-F0E3F490952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04557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graphicFrame>
        <p:nvGraphicFramePr>
          <p:cNvPr id="45" name="Table 5">
            <a:extLst>
              <a:ext uri="{FF2B5EF4-FFF2-40B4-BE49-F238E27FC236}">
                <a16:creationId xmlns:a16="http://schemas.microsoft.com/office/drawing/2014/main" id="{A7FCF875-8B4D-453A-88A1-F7C1D3A56091}"/>
              </a:ext>
            </a:extLst>
          </p:cNvPr>
          <p:cNvGraphicFramePr>
            <a:graphicFrameLocks noGrp="1"/>
          </p:cNvGraphicFramePr>
          <p:nvPr>
            <p:extLst>
              <p:ext uri="{D42A27DB-BD31-4B8C-83A1-F6EECF244321}">
                <p14:modId xmlns:p14="http://schemas.microsoft.com/office/powerpoint/2010/main" val="1655270876"/>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2316122829"/>
                  </a:ext>
                </a:extLst>
              </a:tr>
            </a:tbl>
          </a:graphicData>
        </a:graphic>
      </p:graphicFrame>
      <p:graphicFrame>
        <p:nvGraphicFramePr>
          <p:cNvPr id="46" name="Table 45">
            <a:extLst>
              <a:ext uri="{FF2B5EF4-FFF2-40B4-BE49-F238E27FC236}">
                <a16:creationId xmlns:a16="http://schemas.microsoft.com/office/drawing/2014/main" id="{68C78CE9-E2E7-4606-AC74-13C3EC7E3970}"/>
              </a:ext>
            </a:extLst>
          </p:cNvPr>
          <p:cNvGraphicFramePr>
            <a:graphicFrameLocks noGrp="1"/>
          </p:cNvGraphicFramePr>
          <p:nvPr>
            <p:extLst>
              <p:ext uri="{D42A27DB-BD31-4B8C-83A1-F6EECF244321}">
                <p14:modId xmlns:p14="http://schemas.microsoft.com/office/powerpoint/2010/main" val="4043355514"/>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Places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50" name="TextBox 49">
            <a:extLst>
              <a:ext uri="{FF2B5EF4-FFF2-40B4-BE49-F238E27FC236}">
                <a16:creationId xmlns:a16="http://schemas.microsoft.com/office/drawing/2014/main" id="{67F381A8-A043-4F78-86DE-6E0CACA87D55}"/>
              </a:ext>
            </a:extLst>
          </p:cNvPr>
          <p:cNvSpPr txBox="1"/>
          <p:nvPr/>
        </p:nvSpPr>
        <p:spPr>
          <a:xfrm>
            <a:off x="6659622" y="3660184"/>
            <a:ext cx="4710545" cy="830997"/>
          </a:xfrm>
          <a:prstGeom prst="rect">
            <a:avLst/>
          </a:prstGeom>
          <a:noFill/>
        </p:spPr>
        <p:txBody>
          <a:bodyPr wrap="square">
            <a:spAutoFit/>
          </a:bodyPr>
          <a:lstStyle/>
          <a:p>
            <a:r>
              <a:rPr lang="en-US" sz="2400" dirty="0"/>
              <a:t>Can be represented using an </a:t>
            </a:r>
            <a:r>
              <a:rPr lang="en-US" sz="2400" b="1" i="1" dirty="0">
                <a:solidFill>
                  <a:srgbClr val="FFC000"/>
                </a:solidFill>
              </a:rPr>
              <a:t>INCIDENCE MATRIX </a:t>
            </a:r>
            <a:endParaRPr lang="fr-FR" sz="2400" dirty="0"/>
          </a:p>
        </p:txBody>
      </p:sp>
      <p:sp>
        <p:nvSpPr>
          <p:cNvPr id="51" name="TextBox 50">
            <a:extLst>
              <a:ext uri="{FF2B5EF4-FFF2-40B4-BE49-F238E27FC236}">
                <a16:creationId xmlns:a16="http://schemas.microsoft.com/office/drawing/2014/main" id="{B01150C0-9A3B-4CFE-8FC2-9A22BD33D9E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80960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pic>
        <p:nvPicPr>
          <p:cNvPr id="7" name="Picture 6">
            <a:extLst>
              <a:ext uri="{FF2B5EF4-FFF2-40B4-BE49-F238E27FC236}">
                <a16:creationId xmlns:a16="http://schemas.microsoft.com/office/drawing/2014/main" id="{17B442C1-2275-452A-8444-C5A813C947F7}"/>
              </a:ext>
            </a:extLst>
          </p:cNvPr>
          <p:cNvPicPr>
            <a:picLocks noChangeAspect="1"/>
          </p:cNvPicPr>
          <p:nvPr/>
        </p:nvPicPr>
        <p:blipFill>
          <a:blip r:embed="rId4"/>
          <a:stretch>
            <a:fillRect/>
          </a:stretch>
        </p:blipFill>
        <p:spPr>
          <a:xfrm>
            <a:off x="442948" y="2166030"/>
            <a:ext cx="7422419" cy="3967283"/>
          </a:xfrm>
          <a:prstGeom prst="rect">
            <a:avLst/>
          </a:prstGeom>
        </p:spPr>
      </p:pic>
      <p:sp>
        <p:nvSpPr>
          <p:cNvPr id="10" name="TextBox 9">
            <a:extLst>
              <a:ext uri="{FF2B5EF4-FFF2-40B4-BE49-F238E27FC236}">
                <a16:creationId xmlns:a16="http://schemas.microsoft.com/office/drawing/2014/main" id="{804BD8BA-D284-4502-8D5D-E390C1B79E5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5496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sp>
        <p:nvSpPr>
          <p:cNvPr id="8" name="TextBox 7">
            <a:extLst>
              <a:ext uri="{FF2B5EF4-FFF2-40B4-BE49-F238E27FC236}">
                <a16:creationId xmlns:a16="http://schemas.microsoft.com/office/drawing/2014/main" id="{4764EC5B-3B1C-4352-9B48-9B26823B340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43296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1080653" y="2306967"/>
            <a:ext cx="3731493" cy="3828832"/>
          </a:xfrm>
          <a:prstGeom prst="rect">
            <a:avLst/>
          </a:prstGeom>
        </p:spPr>
      </p:pic>
      <p:sp>
        <p:nvSpPr>
          <p:cNvPr id="15" name="TextBox 14">
            <a:extLst>
              <a:ext uri="{FF2B5EF4-FFF2-40B4-BE49-F238E27FC236}">
                <a16:creationId xmlns:a16="http://schemas.microsoft.com/office/drawing/2014/main" id="{E0607B0F-9927-42A6-936B-FF243C67E26A}"/>
              </a:ext>
            </a:extLst>
          </p:cNvPr>
          <p:cNvSpPr txBox="1"/>
          <p:nvPr/>
        </p:nvSpPr>
        <p:spPr>
          <a:xfrm>
            <a:off x="5324762" y="2636515"/>
            <a:ext cx="6567320" cy="2554545"/>
          </a:xfrm>
          <a:prstGeom prst="rect">
            <a:avLst/>
          </a:prstGeom>
          <a:noFill/>
        </p:spPr>
        <p:txBody>
          <a:bodyPr wrap="square" rtlCol="0">
            <a:spAutoFit/>
          </a:bodyPr>
          <a:lstStyle/>
          <a:p>
            <a:r>
              <a:rPr lang="en-US" sz="2000" dirty="0"/>
              <a:t>Higher-order networks let us include information on the size of interactions.</a:t>
            </a:r>
          </a:p>
          <a:p>
            <a:endParaRPr lang="en-US" sz="2000" dirty="0"/>
          </a:p>
          <a:p>
            <a:r>
              <a:rPr lang="en-US" sz="2000" dirty="0"/>
              <a:t>An “edge” can now connect more than two individuals at a time.</a:t>
            </a:r>
          </a:p>
          <a:p>
            <a:endParaRPr lang="en-US" sz="2000" dirty="0"/>
          </a:p>
          <a:p>
            <a:r>
              <a:rPr lang="en-US" sz="2000" dirty="0"/>
              <a:t>Simplest type of higher-order is the </a:t>
            </a:r>
            <a:r>
              <a:rPr lang="en-US" sz="2000" b="1" i="1" dirty="0">
                <a:solidFill>
                  <a:schemeClr val="accent4">
                    <a:lumMod val="75000"/>
                  </a:schemeClr>
                </a:solidFill>
              </a:rPr>
              <a:t>HYPERGRAPH </a:t>
            </a:r>
            <a:r>
              <a:rPr lang="en-US" sz="2000" dirty="0"/>
              <a:t>in which nodes are connected by </a:t>
            </a:r>
            <a:r>
              <a:rPr lang="en-US" sz="2000" b="1" i="1" dirty="0">
                <a:solidFill>
                  <a:schemeClr val="accent4">
                    <a:lumMod val="75000"/>
                  </a:schemeClr>
                </a:solidFill>
              </a:rPr>
              <a:t>hyperedges</a:t>
            </a:r>
          </a:p>
        </p:txBody>
      </p:sp>
      <p:sp>
        <p:nvSpPr>
          <p:cNvPr id="16" name="TextBox 15">
            <a:extLst>
              <a:ext uri="{FF2B5EF4-FFF2-40B4-BE49-F238E27FC236}">
                <a16:creationId xmlns:a16="http://schemas.microsoft.com/office/drawing/2014/main" id="{C47E9D66-EF10-4E0F-B29A-EE38308DEB3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991061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9F1C3EDF-F2DE-4A6C-930E-4D2E665A53B7}"/>
              </a:ext>
            </a:extLst>
          </p:cNvPr>
          <p:cNvPicPr>
            <a:picLocks noChangeAspect="1"/>
          </p:cNvPicPr>
          <p:nvPr/>
        </p:nvPicPr>
        <p:blipFill rotWithShape="1">
          <a:blip r:embed="rId3">
            <a:extLst>
              <a:ext uri="{28A0092B-C50C-407E-A947-70E740481C1C}">
                <a14:useLocalDpi xmlns:a14="http://schemas.microsoft.com/office/drawing/2010/main" val="0"/>
              </a:ext>
            </a:extLst>
          </a:blip>
          <a:srcRect l="31978" t="22426" r="32750" b="20571"/>
          <a:stretch/>
        </p:blipFill>
        <p:spPr>
          <a:xfrm>
            <a:off x="638421" y="2223654"/>
            <a:ext cx="3950943" cy="3763489"/>
          </a:xfrm>
          <a:prstGeom prst="rect">
            <a:avLst/>
          </a:prstGeom>
        </p:spPr>
      </p:pic>
      <p:graphicFrame>
        <p:nvGraphicFramePr>
          <p:cNvPr id="10" name="Table 5">
            <a:extLst>
              <a:ext uri="{FF2B5EF4-FFF2-40B4-BE49-F238E27FC236}">
                <a16:creationId xmlns:a16="http://schemas.microsoft.com/office/drawing/2014/main" id="{BA05ADAD-7374-48B3-8941-8F72AA81931B}"/>
              </a:ext>
            </a:extLst>
          </p:cNvPr>
          <p:cNvGraphicFramePr>
            <a:graphicFrameLocks noGrp="1"/>
          </p:cNvGraphicFramePr>
          <p:nvPr>
            <p:extLst>
              <p:ext uri="{D42A27DB-BD31-4B8C-83A1-F6EECF244321}">
                <p14:modId xmlns:p14="http://schemas.microsoft.com/office/powerpoint/2010/main" val="2690758288"/>
              </p:ext>
            </p:extLst>
          </p:nvPr>
        </p:nvGraphicFramePr>
        <p:xfrm>
          <a:off x="6803304" y="2223654"/>
          <a:ext cx="3657600" cy="3622332"/>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033170270"/>
                    </a:ext>
                  </a:extLst>
                </a:gridCol>
                <a:gridCol w="365760">
                  <a:extLst>
                    <a:ext uri="{9D8B030D-6E8A-4147-A177-3AD203B41FA5}">
                      <a16:colId xmlns:a16="http://schemas.microsoft.com/office/drawing/2014/main" val="2030382524"/>
                    </a:ext>
                  </a:extLst>
                </a:gridCol>
                <a:gridCol w="365760">
                  <a:extLst>
                    <a:ext uri="{9D8B030D-6E8A-4147-A177-3AD203B41FA5}">
                      <a16:colId xmlns:a16="http://schemas.microsoft.com/office/drawing/2014/main" val="443164556"/>
                    </a:ext>
                  </a:extLst>
                </a:gridCol>
                <a:gridCol w="365760">
                  <a:extLst>
                    <a:ext uri="{9D8B030D-6E8A-4147-A177-3AD203B41FA5}">
                      <a16:colId xmlns:a16="http://schemas.microsoft.com/office/drawing/2014/main" val="506361527"/>
                    </a:ext>
                  </a:extLst>
                </a:gridCol>
                <a:gridCol w="365760">
                  <a:extLst>
                    <a:ext uri="{9D8B030D-6E8A-4147-A177-3AD203B41FA5}">
                      <a16:colId xmlns:a16="http://schemas.microsoft.com/office/drawing/2014/main" val="1601617591"/>
                    </a:ext>
                  </a:extLst>
                </a:gridCol>
                <a:gridCol w="365760">
                  <a:extLst>
                    <a:ext uri="{9D8B030D-6E8A-4147-A177-3AD203B41FA5}">
                      <a16:colId xmlns:a16="http://schemas.microsoft.com/office/drawing/2014/main" val="4341108"/>
                    </a:ext>
                  </a:extLst>
                </a:gridCol>
                <a:gridCol w="365760">
                  <a:extLst>
                    <a:ext uri="{9D8B030D-6E8A-4147-A177-3AD203B41FA5}">
                      <a16:colId xmlns:a16="http://schemas.microsoft.com/office/drawing/2014/main" val="3001118956"/>
                    </a:ext>
                  </a:extLst>
                </a:gridCol>
                <a:gridCol w="365760">
                  <a:extLst>
                    <a:ext uri="{9D8B030D-6E8A-4147-A177-3AD203B41FA5}">
                      <a16:colId xmlns:a16="http://schemas.microsoft.com/office/drawing/2014/main" val="195391122"/>
                    </a:ext>
                  </a:extLst>
                </a:gridCol>
                <a:gridCol w="365760">
                  <a:extLst>
                    <a:ext uri="{9D8B030D-6E8A-4147-A177-3AD203B41FA5}">
                      <a16:colId xmlns:a16="http://schemas.microsoft.com/office/drawing/2014/main" val="4016148342"/>
                    </a:ext>
                  </a:extLst>
                </a:gridCol>
                <a:gridCol w="365760">
                  <a:extLst>
                    <a:ext uri="{9D8B030D-6E8A-4147-A177-3AD203B41FA5}">
                      <a16:colId xmlns:a16="http://schemas.microsoft.com/office/drawing/2014/main" val="1585395503"/>
                    </a:ext>
                  </a:extLst>
                </a:gridCol>
              </a:tblGrid>
              <a:tr h="368373">
                <a:tc gridSpan="10">
                  <a:txBody>
                    <a:bodyPr/>
                    <a:lstStyle/>
                    <a:p>
                      <a:pPr algn="ctr"/>
                      <a:r>
                        <a:rPr lang="en-US" sz="1400" dirty="0"/>
                        <a:t>Individuals</a:t>
                      </a:r>
                      <a:endParaRPr lang="fr-FR" sz="1400"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08083053"/>
                  </a:ext>
                </a:extLst>
              </a:tr>
              <a:tr h="552559">
                <a:tc>
                  <a:txBody>
                    <a:bodyPr/>
                    <a:lstStyle/>
                    <a:p>
                      <a:pPr algn="ctr"/>
                      <a:r>
                        <a:rPr lang="en-US" sz="1400" b="1" dirty="0">
                          <a:solidFill>
                            <a:schemeClr val="accent4">
                              <a:lumMod val="60000"/>
                              <a:lumOff val="40000"/>
                            </a:schemeClr>
                          </a:solidFill>
                        </a:rPr>
                        <a:t>1</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2</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3</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4</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5</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6</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7</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8</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9</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10</a:t>
                      </a:r>
                      <a:endParaRPr lang="fr-FR" sz="1400"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413278674"/>
                  </a:ext>
                </a:extLst>
              </a:tr>
            </a:tbl>
          </a:graphicData>
        </a:graphic>
      </p:graphicFrame>
      <p:graphicFrame>
        <p:nvGraphicFramePr>
          <p:cNvPr id="12" name="Table 11">
            <a:extLst>
              <a:ext uri="{FF2B5EF4-FFF2-40B4-BE49-F238E27FC236}">
                <a16:creationId xmlns:a16="http://schemas.microsoft.com/office/drawing/2014/main" id="{D9779A7C-9DE6-4359-9EE7-98BD0B8CD16D}"/>
              </a:ext>
            </a:extLst>
          </p:cNvPr>
          <p:cNvGraphicFramePr>
            <a:graphicFrameLocks noGrp="1"/>
          </p:cNvGraphicFramePr>
          <p:nvPr>
            <p:extLst>
              <p:ext uri="{D42A27DB-BD31-4B8C-83A1-F6EECF244321}">
                <p14:modId xmlns:p14="http://schemas.microsoft.com/office/powerpoint/2010/main" val="2965285323"/>
              </p:ext>
            </p:extLst>
          </p:nvPr>
        </p:nvGraphicFramePr>
        <p:xfrm>
          <a:off x="5615711" y="2223654"/>
          <a:ext cx="1187593" cy="3622332"/>
        </p:xfrm>
        <a:graphic>
          <a:graphicData uri="http://schemas.openxmlformats.org/drawingml/2006/table">
            <a:tbl>
              <a:tblPr firstRow="1" bandRow="1">
                <a:tableStyleId>{5C22544A-7EE6-4342-B048-85BDC9FD1C3A}</a:tableStyleId>
              </a:tblPr>
              <a:tblGrid>
                <a:gridCol w="1187593">
                  <a:extLst>
                    <a:ext uri="{9D8B030D-6E8A-4147-A177-3AD203B41FA5}">
                      <a16:colId xmlns:a16="http://schemas.microsoft.com/office/drawing/2014/main" val="2489099220"/>
                    </a:ext>
                  </a:extLst>
                </a:gridCol>
              </a:tblGrid>
              <a:tr h="920932">
                <a:tc>
                  <a:txBody>
                    <a:bodyPr/>
                    <a:lstStyle/>
                    <a:p>
                      <a:pPr algn="ctr"/>
                      <a:r>
                        <a:rPr lang="en-US" sz="1400" dirty="0"/>
                        <a:t>Hyperedges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bl>
          </a:graphicData>
        </a:graphic>
      </p:graphicFrame>
      <p:sp>
        <p:nvSpPr>
          <p:cNvPr id="13" name="TextBox 12">
            <a:extLst>
              <a:ext uri="{FF2B5EF4-FFF2-40B4-BE49-F238E27FC236}">
                <a16:creationId xmlns:a16="http://schemas.microsoft.com/office/drawing/2014/main" id="{99F5416E-A4A0-4BB5-8314-1A7CA49CC443}"/>
              </a:ext>
            </a:extLst>
          </p:cNvPr>
          <p:cNvSpPr txBox="1"/>
          <p:nvPr/>
        </p:nvSpPr>
        <p:spPr>
          <a:xfrm>
            <a:off x="5615711" y="6097357"/>
            <a:ext cx="6169890" cy="369332"/>
          </a:xfrm>
          <a:prstGeom prst="rect">
            <a:avLst/>
          </a:prstGeom>
          <a:noFill/>
        </p:spPr>
        <p:txBody>
          <a:bodyPr wrap="square">
            <a:spAutoFit/>
          </a:bodyPr>
          <a:lstStyle/>
          <a:p>
            <a:r>
              <a:rPr lang="en-US" sz="1800" dirty="0"/>
              <a:t>Can be represented using an </a:t>
            </a:r>
            <a:r>
              <a:rPr lang="en-US" sz="1800" b="1" i="1" dirty="0">
                <a:solidFill>
                  <a:srgbClr val="FFC000"/>
                </a:solidFill>
              </a:rPr>
              <a:t>INCIDENCE MATRIX </a:t>
            </a:r>
            <a:endParaRPr lang="fr-FR" sz="1800" dirty="0"/>
          </a:p>
        </p:txBody>
      </p:sp>
      <p:sp>
        <p:nvSpPr>
          <p:cNvPr id="9" name="TextBox 8">
            <a:extLst>
              <a:ext uri="{FF2B5EF4-FFF2-40B4-BE49-F238E27FC236}">
                <a16:creationId xmlns:a16="http://schemas.microsoft.com/office/drawing/2014/main" id="{FCBD5B71-0C7C-408B-BB24-589F823027CC}"/>
              </a:ext>
            </a:extLst>
          </p:cNvPr>
          <p:cNvSpPr txBox="1"/>
          <p:nvPr/>
        </p:nvSpPr>
        <p:spPr>
          <a:xfrm>
            <a:off x="960581" y="5063613"/>
            <a:ext cx="508000" cy="276999"/>
          </a:xfrm>
          <a:prstGeom prst="rect">
            <a:avLst/>
          </a:prstGeom>
          <a:noFill/>
        </p:spPr>
        <p:txBody>
          <a:bodyPr wrap="square" rtlCol="0">
            <a:spAutoFit/>
          </a:bodyPr>
          <a:lstStyle/>
          <a:p>
            <a:pPr algn="ctr"/>
            <a:r>
              <a:rPr lang="en-US" sz="1200" b="1" dirty="0">
                <a:solidFill>
                  <a:schemeClr val="bg1"/>
                </a:solidFill>
              </a:rPr>
              <a:t>1</a:t>
            </a:r>
            <a:endParaRPr lang="fr-FR" sz="1200" b="1" dirty="0">
              <a:solidFill>
                <a:schemeClr val="bg1"/>
              </a:solidFill>
            </a:endParaRPr>
          </a:p>
        </p:txBody>
      </p:sp>
      <p:sp>
        <p:nvSpPr>
          <p:cNvPr id="16" name="TextBox 15">
            <a:extLst>
              <a:ext uri="{FF2B5EF4-FFF2-40B4-BE49-F238E27FC236}">
                <a16:creationId xmlns:a16="http://schemas.microsoft.com/office/drawing/2014/main" id="{7C33C502-4C80-4D67-BF9A-12AD27E77E52}"/>
              </a:ext>
            </a:extLst>
          </p:cNvPr>
          <p:cNvSpPr txBox="1"/>
          <p:nvPr/>
        </p:nvSpPr>
        <p:spPr>
          <a:xfrm>
            <a:off x="1154545" y="4777378"/>
            <a:ext cx="508000" cy="276999"/>
          </a:xfrm>
          <a:prstGeom prst="rect">
            <a:avLst/>
          </a:prstGeom>
          <a:noFill/>
        </p:spPr>
        <p:txBody>
          <a:bodyPr wrap="square" rtlCol="0">
            <a:spAutoFit/>
          </a:bodyPr>
          <a:lstStyle/>
          <a:p>
            <a:pPr algn="ctr"/>
            <a:r>
              <a:rPr lang="en-US" sz="1200" b="1" dirty="0">
                <a:solidFill>
                  <a:schemeClr val="bg1"/>
                </a:solidFill>
              </a:rPr>
              <a:t>2</a:t>
            </a:r>
            <a:endParaRPr lang="fr-FR" sz="1200" b="1" dirty="0">
              <a:solidFill>
                <a:schemeClr val="bg1"/>
              </a:solidFill>
            </a:endParaRPr>
          </a:p>
        </p:txBody>
      </p:sp>
      <p:sp>
        <p:nvSpPr>
          <p:cNvPr id="17" name="TextBox 16">
            <a:extLst>
              <a:ext uri="{FF2B5EF4-FFF2-40B4-BE49-F238E27FC236}">
                <a16:creationId xmlns:a16="http://schemas.microsoft.com/office/drawing/2014/main" id="{B93A7996-5C73-4BED-8F3A-1EA60D8A9A56}"/>
              </a:ext>
            </a:extLst>
          </p:cNvPr>
          <p:cNvSpPr txBox="1"/>
          <p:nvPr/>
        </p:nvSpPr>
        <p:spPr>
          <a:xfrm>
            <a:off x="1196109" y="5349848"/>
            <a:ext cx="508000" cy="276999"/>
          </a:xfrm>
          <a:prstGeom prst="rect">
            <a:avLst/>
          </a:prstGeom>
          <a:noFill/>
        </p:spPr>
        <p:txBody>
          <a:bodyPr wrap="square" rtlCol="0">
            <a:spAutoFit/>
          </a:bodyPr>
          <a:lstStyle/>
          <a:p>
            <a:pPr algn="ctr"/>
            <a:r>
              <a:rPr lang="en-US" sz="1200" b="1" dirty="0">
                <a:solidFill>
                  <a:schemeClr val="bg1"/>
                </a:solidFill>
              </a:rPr>
              <a:t>3</a:t>
            </a:r>
            <a:endParaRPr lang="fr-FR" sz="1200" b="1" dirty="0">
              <a:solidFill>
                <a:schemeClr val="bg1"/>
              </a:solidFill>
            </a:endParaRPr>
          </a:p>
        </p:txBody>
      </p:sp>
      <p:sp>
        <p:nvSpPr>
          <p:cNvPr id="18" name="TextBox 17">
            <a:extLst>
              <a:ext uri="{FF2B5EF4-FFF2-40B4-BE49-F238E27FC236}">
                <a16:creationId xmlns:a16="http://schemas.microsoft.com/office/drawing/2014/main" id="{D941216C-3F18-4288-AD8C-7715E341D1A9}"/>
              </a:ext>
            </a:extLst>
          </p:cNvPr>
          <p:cNvSpPr txBox="1"/>
          <p:nvPr/>
        </p:nvSpPr>
        <p:spPr>
          <a:xfrm>
            <a:off x="1481325" y="5184271"/>
            <a:ext cx="508000" cy="276999"/>
          </a:xfrm>
          <a:prstGeom prst="rect">
            <a:avLst/>
          </a:prstGeom>
          <a:noFill/>
        </p:spPr>
        <p:txBody>
          <a:bodyPr wrap="square" rtlCol="0">
            <a:spAutoFit/>
          </a:bodyPr>
          <a:lstStyle/>
          <a:p>
            <a:pPr algn="ctr"/>
            <a:r>
              <a:rPr lang="en-US" sz="1200" b="1" dirty="0">
                <a:solidFill>
                  <a:schemeClr val="bg1"/>
                </a:solidFill>
              </a:rPr>
              <a:t>4</a:t>
            </a:r>
            <a:endParaRPr lang="fr-FR" sz="1200" b="1" dirty="0">
              <a:solidFill>
                <a:schemeClr val="bg1"/>
              </a:solidFill>
            </a:endParaRPr>
          </a:p>
        </p:txBody>
      </p:sp>
      <p:sp>
        <p:nvSpPr>
          <p:cNvPr id="19" name="TextBox 18">
            <a:extLst>
              <a:ext uri="{FF2B5EF4-FFF2-40B4-BE49-F238E27FC236}">
                <a16:creationId xmlns:a16="http://schemas.microsoft.com/office/drawing/2014/main" id="{E040DAE3-B27D-4CD2-AD47-10D82037E550}"/>
              </a:ext>
            </a:extLst>
          </p:cNvPr>
          <p:cNvSpPr txBox="1"/>
          <p:nvPr/>
        </p:nvSpPr>
        <p:spPr>
          <a:xfrm>
            <a:off x="1653309" y="4641828"/>
            <a:ext cx="508000" cy="276999"/>
          </a:xfrm>
          <a:prstGeom prst="rect">
            <a:avLst/>
          </a:prstGeom>
          <a:noFill/>
        </p:spPr>
        <p:txBody>
          <a:bodyPr wrap="square" rtlCol="0">
            <a:spAutoFit/>
          </a:bodyPr>
          <a:lstStyle/>
          <a:p>
            <a:pPr algn="ctr"/>
            <a:r>
              <a:rPr lang="en-US" sz="1200" b="1" dirty="0">
                <a:solidFill>
                  <a:schemeClr val="bg1"/>
                </a:solidFill>
              </a:rPr>
              <a:t>5</a:t>
            </a:r>
            <a:endParaRPr lang="fr-FR" sz="1200" b="1" dirty="0">
              <a:solidFill>
                <a:schemeClr val="bg1"/>
              </a:solidFill>
            </a:endParaRPr>
          </a:p>
        </p:txBody>
      </p:sp>
      <p:sp>
        <p:nvSpPr>
          <p:cNvPr id="20" name="TextBox 19">
            <a:extLst>
              <a:ext uri="{FF2B5EF4-FFF2-40B4-BE49-F238E27FC236}">
                <a16:creationId xmlns:a16="http://schemas.microsoft.com/office/drawing/2014/main" id="{10EEBE52-5B38-4524-AB9E-7DB6CBA5BE20}"/>
              </a:ext>
            </a:extLst>
          </p:cNvPr>
          <p:cNvSpPr txBox="1"/>
          <p:nvPr/>
        </p:nvSpPr>
        <p:spPr>
          <a:xfrm>
            <a:off x="2516907" y="3819163"/>
            <a:ext cx="508000" cy="276999"/>
          </a:xfrm>
          <a:prstGeom prst="rect">
            <a:avLst/>
          </a:prstGeom>
          <a:noFill/>
        </p:spPr>
        <p:txBody>
          <a:bodyPr wrap="square" rtlCol="0">
            <a:spAutoFit/>
          </a:bodyPr>
          <a:lstStyle/>
          <a:p>
            <a:pPr algn="ctr"/>
            <a:r>
              <a:rPr lang="en-US" sz="1200" b="1" dirty="0">
                <a:solidFill>
                  <a:schemeClr val="bg1"/>
                </a:solidFill>
              </a:rPr>
              <a:t>6</a:t>
            </a:r>
            <a:endParaRPr lang="fr-FR" sz="1200" b="1" dirty="0">
              <a:solidFill>
                <a:schemeClr val="bg1"/>
              </a:solidFill>
            </a:endParaRPr>
          </a:p>
        </p:txBody>
      </p:sp>
      <p:sp>
        <p:nvSpPr>
          <p:cNvPr id="21" name="TextBox 20">
            <a:extLst>
              <a:ext uri="{FF2B5EF4-FFF2-40B4-BE49-F238E27FC236}">
                <a16:creationId xmlns:a16="http://schemas.microsoft.com/office/drawing/2014/main" id="{6DD39424-563F-4A99-8AEE-56367D950369}"/>
              </a:ext>
            </a:extLst>
          </p:cNvPr>
          <p:cNvSpPr txBox="1"/>
          <p:nvPr/>
        </p:nvSpPr>
        <p:spPr>
          <a:xfrm>
            <a:off x="2955632" y="3039925"/>
            <a:ext cx="508000" cy="276999"/>
          </a:xfrm>
          <a:prstGeom prst="rect">
            <a:avLst/>
          </a:prstGeom>
          <a:noFill/>
        </p:spPr>
        <p:txBody>
          <a:bodyPr wrap="square" rtlCol="0">
            <a:spAutoFit/>
          </a:bodyPr>
          <a:lstStyle/>
          <a:p>
            <a:pPr algn="ctr"/>
            <a:r>
              <a:rPr lang="en-US" sz="1200" b="1" dirty="0">
                <a:solidFill>
                  <a:schemeClr val="bg1"/>
                </a:solidFill>
              </a:rPr>
              <a:t>7</a:t>
            </a:r>
            <a:endParaRPr lang="fr-FR" sz="1200" b="1" dirty="0">
              <a:solidFill>
                <a:schemeClr val="bg1"/>
              </a:solidFill>
            </a:endParaRPr>
          </a:p>
        </p:txBody>
      </p:sp>
      <p:sp>
        <p:nvSpPr>
          <p:cNvPr id="22" name="TextBox 21">
            <a:extLst>
              <a:ext uri="{FF2B5EF4-FFF2-40B4-BE49-F238E27FC236}">
                <a16:creationId xmlns:a16="http://schemas.microsoft.com/office/drawing/2014/main" id="{6EEEC77B-6646-4080-B5E4-C79DA003CAC0}"/>
              </a:ext>
            </a:extLst>
          </p:cNvPr>
          <p:cNvSpPr txBox="1"/>
          <p:nvPr/>
        </p:nvSpPr>
        <p:spPr>
          <a:xfrm>
            <a:off x="3274291" y="3431085"/>
            <a:ext cx="508000" cy="276999"/>
          </a:xfrm>
          <a:prstGeom prst="rect">
            <a:avLst/>
          </a:prstGeom>
          <a:noFill/>
        </p:spPr>
        <p:txBody>
          <a:bodyPr wrap="square" rtlCol="0">
            <a:spAutoFit/>
          </a:bodyPr>
          <a:lstStyle/>
          <a:p>
            <a:pPr algn="ctr"/>
            <a:r>
              <a:rPr lang="en-US" sz="1200" b="1" dirty="0">
                <a:solidFill>
                  <a:schemeClr val="bg1"/>
                </a:solidFill>
              </a:rPr>
              <a:t>8</a:t>
            </a:r>
            <a:endParaRPr lang="fr-FR" sz="1200" b="1" dirty="0">
              <a:solidFill>
                <a:schemeClr val="bg1"/>
              </a:solidFill>
            </a:endParaRPr>
          </a:p>
        </p:txBody>
      </p:sp>
      <p:sp>
        <p:nvSpPr>
          <p:cNvPr id="23" name="TextBox 22">
            <a:extLst>
              <a:ext uri="{FF2B5EF4-FFF2-40B4-BE49-F238E27FC236}">
                <a16:creationId xmlns:a16="http://schemas.microsoft.com/office/drawing/2014/main" id="{85ED5CB4-0906-49B0-AC65-0830D5E8A62E}"/>
              </a:ext>
            </a:extLst>
          </p:cNvPr>
          <p:cNvSpPr txBox="1"/>
          <p:nvPr/>
        </p:nvSpPr>
        <p:spPr>
          <a:xfrm>
            <a:off x="3486723" y="2470126"/>
            <a:ext cx="508000" cy="276999"/>
          </a:xfrm>
          <a:prstGeom prst="rect">
            <a:avLst/>
          </a:prstGeom>
          <a:noFill/>
        </p:spPr>
        <p:txBody>
          <a:bodyPr wrap="square" rtlCol="0">
            <a:spAutoFit/>
          </a:bodyPr>
          <a:lstStyle/>
          <a:p>
            <a:pPr algn="ctr"/>
            <a:r>
              <a:rPr lang="en-US" sz="1200" b="1" dirty="0">
                <a:solidFill>
                  <a:schemeClr val="bg1"/>
                </a:solidFill>
              </a:rPr>
              <a:t>9</a:t>
            </a:r>
            <a:endParaRPr lang="fr-FR" sz="1200" b="1" dirty="0">
              <a:solidFill>
                <a:schemeClr val="bg1"/>
              </a:solidFill>
            </a:endParaRPr>
          </a:p>
        </p:txBody>
      </p:sp>
      <p:sp>
        <p:nvSpPr>
          <p:cNvPr id="24" name="TextBox 23">
            <a:extLst>
              <a:ext uri="{FF2B5EF4-FFF2-40B4-BE49-F238E27FC236}">
                <a16:creationId xmlns:a16="http://schemas.microsoft.com/office/drawing/2014/main" id="{30B26AE4-B3A2-4EDE-AB8B-173023D23E12}"/>
              </a:ext>
            </a:extLst>
          </p:cNvPr>
          <p:cNvSpPr txBox="1"/>
          <p:nvPr/>
        </p:nvSpPr>
        <p:spPr>
          <a:xfrm>
            <a:off x="3853388" y="2927709"/>
            <a:ext cx="508000" cy="276999"/>
          </a:xfrm>
          <a:prstGeom prst="rect">
            <a:avLst/>
          </a:prstGeom>
          <a:noFill/>
        </p:spPr>
        <p:txBody>
          <a:bodyPr wrap="square" rtlCol="0">
            <a:spAutoFit/>
          </a:bodyPr>
          <a:lstStyle/>
          <a:p>
            <a:pPr algn="ctr"/>
            <a:r>
              <a:rPr lang="en-US" sz="1200" b="1" dirty="0">
                <a:solidFill>
                  <a:schemeClr val="bg1"/>
                </a:solidFill>
              </a:rPr>
              <a:t>10</a:t>
            </a:r>
            <a:endParaRPr lang="fr-FR" sz="1200" b="1" dirty="0">
              <a:solidFill>
                <a:schemeClr val="bg1"/>
              </a:solidFill>
            </a:endParaRPr>
          </a:p>
        </p:txBody>
      </p:sp>
      <p:sp>
        <p:nvSpPr>
          <p:cNvPr id="25" name="TextBox 24">
            <a:extLst>
              <a:ext uri="{FF2B5EF4-FFF2-40B4-BE49-F238E27FC236}">
                <a16:creationId xmlns:a16="http://schemas.microsoft.com/office/drawing/2014/main" id="{57E3F48D-5C89-4F50-92EE-A84E0162F16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52970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graphicFrame>
        <p:nvGraphicFramePr>
          <p:cNvPr id="6" name="Table 4">
            <a:extLst>
              <a:ext uri="{FF2B5EF4-FFF2-40B4-BE49-F238E27FC236}">
                <a16:creationId xmlns:a16="http://schemas.microsoft.com/office/drawing/2014/main" id="{9447340E-7E97-4949-9EB8-A042A4A2EC65}"/>
              </a:ext>
            </a:extLst>
          </p:cNvPr>
          <p:cNvGraphicFramePr>
            <a:graphicFrameLocks noGrp="1"/>
          </p:cNvGraphicFramePr>
          <p:nvPr>
            <p:extLst>
              <p:ext uri="{D42A27DB-BD31-4B8C-83A1-F6EECF244321}">
                <p14:modId xmlns:p14="http://schemas.microsoft.com/office/powerpoint/2010/main" val="1413255908"/>
              </p:ext>
            </p:extLst>
          </p:nvPr>
        </p:nvGraphicFramePr>
        <p:xfrm>
          <a:off x="6834908" y="2257889"/>
          <a:ext cx="4572000" cy="39370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633928271"/>
                    </a:ext>
                  </a:extLst>
                </a:gridCol>
                <a:gridCol w="914400">
                  <a:extLst>
                    <a:ext uri="{9D8B030D-6E8A-4147-A177-3AD203B41FA5}">
                      <a16:colId xmlns:a16="http://schemas.microsoft.com/office/drawing/2014/main" val="448717354"/>
                    </a:ext>
                  </a:extLst>
                </a:gridCol>
                <a:gridCol w="914400">
                  <a:extLst>
                    <a:ext uri="{9D8B030D-6E8A-4147-A177-3AD203B41FA5}">
                      <a16:colId xmlns:a16="http://schemas.microsoft.com/office/drawing/2014/main" val="4130169604"/>
                    </a:ext>
                  </a:extLst>
                </a:gridCol>
                <a:gridCol w="1828800">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800" dirty="0">
                          <a:solidFill>
                            <a:schemeClr val="accent4">
                              <a:lumMod val="60000"/>
                              <a:lumOff val="40000"/>
                            </a:schemeClr>
                          </a:solidFill>
                        </a:rPr>
                        <a:t>Weight</a:t>
                      </a:r>
                      <a:endParaRPr lang="fr-FR" sz="1800" dirty="0">
                        <a:solidFill>
                          <a:schemeClr val="accent4">
                            <a:lumMod val="60000"/>
                            <a:lumOff val="40000"/>
                          </a:schemeClr>
                        </a:solidFill>
                      </a:endParaRPr>
                    </a:p>
                  </a:txBody>
                  <a:tcPr anchor="ctr">
                    <a:solidFill>
                      <a:schemeClr val="tx1"/>
                    </a:solidFill>
                  </a:tcPr>
                </a:tc>
                <a:tc>
                  <a:txBody>
                    <a:bodyPr/>
                    <a:lstStyle/>
                    <a:p>
                      <a:pPr algn="ctr"/>
                      <a:r>
                        <a:rPr lang="en-US" sz="1800" dirty="0">
                          <a:solidFill>
                            <a:schemeClr val="accent4">
                              <a:lumMod val="60000"/>
                              <a:lumOff val="40000"/>
                            </a:schemeClr>
                          </a:solidFill>
                        </a:rPr>
                        <a:t>Time</a:t>
                      </a:r>
                      <a:endParaRPr lang="fr-FR" sz="18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2</a:t>
                      </a:r>
                      <a:endParaRPr lang="fr-FR" sz="1600" dirty="0"/>
                    </a:p>
                  </a:txBody>
                  <a:tcPr>
                    <a:solidFill>
                      <a:schemeClr val="bg1">
                        <a:lumMod val="95000"/>
                      </a:schemeClr>
                    </a:solidFill>
                  </a:tcPr>
                </a:tc>
                <a:tc>
                  <a:txBody>
                    <a:bodyPr/>
                    <a:lstStyle/>
                    <a:p>
                      <a:pPr algn="ctr"/>
                      <a:r>
                        <a:rPr lang="fr-FR" sz="1600" dirty="0"/>
                        <a:t>3</a:t>
                      </a:r>
                    </a:p>
                  </a:txBody>
                  <a:tcPr>
                    <a:solidFill>
                      <a:schemeClr val="bg1">
                        <a:lumMod val="95000"/>
                      </a:schemeClr>
                    </a:solidFill>
                  </a:tcPr>
                </a:tc>
                <a:tc>
                  <a:txBody>
                    <a:bodyPr/>
                    <a:lstStyle/>
                    <a:p>
                      <a:pPr algn="ctr"/>
                      <a:r>
                        <a:rPr lang="en-US" sz="1600" dirty="0"/>
                        <a:t>01/01/2023 07:45</a:t>
                      </a:r>
                      <a:endParaRPr lang="fr-FR" sz="1600"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3</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07:49</a:t>
                      </a:r>
                      <a:endParaRPr lang="fr-FR" sz="1600"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03/01/2023 10:18</a:t>
                      </a:r>
                      <a:endParaRPr lang="fr-FR" sz="1600"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sz="1600" dirty="0"/>
                        <a:t>2</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07:59</a:t>
                      </a:r>
                      <a:endParaRPr lang="fr-FR" sz="1600"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11:47</a:t>
                      </a:r>
                      <a:endParaRPr lang="fr-FR" sz="1600"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5</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02/01/2023 15:32</a:t>
                      </a:r>
                      <a:endParaRPr lang="fr-FR" sz="16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09:46</a:t>
                      </a:r>
                      <a:endParaRPr lang="fr-FR" sz="1600"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16:02</a:t>
                      </a:r>
                      <a:endParaRPr lang="fr-FR" sz="1600"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sz="1600" dirty="0"/>
                        <a:t>6</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01/01/2023 08:30</a:t>
                      </a:r>
                      <a:endParaRPr lang="fr-FR" sz="16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600" dirty="0"/>
                        <a:t>7</a:t>
                      </a:r>
                      <a:endParaRPr lang="fr-FR" sz="1600" dirty="0"/>
                    </a:p>
                  </a:txBody>
                  <a:tcPr>
                    <a:solidFill>
                      <a:schemeClr val="bg1">
                        <a:lumMod val="95000"/>
                      </a:schemeClr>
                    </a:solidFill>
                  </a:tcPr>
                </a:tc>
                <a:tc>
                  <a:txBody>
                    <a:bodyPr/>
                    <a:lstStyle/>
                    <a:p>
                      <a:pPr algn="ctr"/>
                      <a:r>
                        <a:rPr lang="en-US" sz="1600" dirty="0"/>
                        <a:t>8</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04/01/2023 12:35</a:t>
                      </a:r>
                      <a:endParaRPr lang="fr-FR" sz="16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3785652"/>
          </a:xfrm>
          <a:prstGeom prst="rect">
            <a:avLst/>
          </a:prstGeom>
          <a:noFill/>
        </p:spPr>
        <p:txBody>
          <a:bodyPr wrap="square" rtlCol="0">
            <a:spAutoFit/>
          </a:bodyPr>
          <a:lstStyle/>
          <a:p>
            <a:r>
              <a:rPr lang="en-US" sz="2000" dirty="0"/>
              <a:t>All network data starts with a temporal component</a:t>
            </a:r>
          </a:p>
          <a:p>
            <a:endParaRPr lang="en-US" sz="2000" dirty="0"/>
          </a:p>
          <a:p>
            <a:endParaRPr lang="en-US" sz="2000" dirty="0"/>
          </a:p>
          <a:p>
            <a:r>
              <a:rPr lang="en-US" sz="2000" dirty="0"/>
              <a:t>Most efficiently stored as </a:t>
            </a:r>
            <a:r>
              <a:rPr lang="en-US" sz="2000" b="1" dirty="0"/>
              <a:t>edge lists</a:t>
            </a:r>
          </a:p>
          <a:p>
            <a:endParaRPr lang="en-US" sz="2000" dirty="0"/>
          </a:p>
          <a:p>
            <a:endParaRPr lang="en-US" sz="2000" dirty="0"/>
          </a:p>
          <a:p>
            <a:r>
              <a:rPr lang="en-US" sz="2000" dirty="0"/>
              <a:t>We have to decide:</a:t>
            </a:r>
          </a:p>
          <a:p>
            <a:endParaRPr lang="en-US" sz="2000" dirty="0"/>
          </a:p>
          <a:p>
            <a:pPr marL="342900" indent="-342900">
              <a:buAutoNum type="arabicParenR"/>
            </a:pPr>
            <a:r>
              <a:rPr lang="en-US" dirty="0"/>
              <a:t>If it is important to include?</a:t>
            </a:r>
          </a:p>
          <a:p>
            <a:pPr marL="342900" indent="-342900">
              <a:buAutoNum type="arabicParenR"/>
            </a:pPr>
            <a:endParaRPr lang="en-US" dirty="0"/>
          </a:p>
          <a:p>
            <a:pPr marL="342900" indent="-342900">
              <a:buAutoNum type="arabicParenR"/>
            </a:pPr>
            <a:r>
              <a:rPr lang="en-US" dirty="0"/>
              <a:t>How to include it?</a:t>
            </a:r>
          </a:p>
        </p:txBody>
      </p:sp>
      <p:cxnSp>
        <p:nvCxnSpPr>
          <p:cNvPr id="9" name="Straight Arrow Connector 8">
            <a:extLst>
              <a:ext uri="{FF2B5EF4-FFF2-40B4-BE49-F238E27FC236}">
                <a16:creationId xmlns:a16="http://schemas.microsoft.com/office/drawing/2014/main" id="{113418A2-D273-4335-AA51-6C85FD7A877C}"/>
              </a:ext>
            </a:extLst>
          </p:cNvPr>
          <p:cNvCxnSpPr/>
          <p:nvPr/>
        </p:nvCxnSpPr>
        <p:spPr>
          <a:xfrm>
            <a:off x="4775200" y="3768436"/>
            <a:ext cx="1930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ADAB19-2F21-456C-876C-419355B6D8F7}"/>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2862400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3784344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1231106"/>
          </a:xfrm>
          <a:prstGeom prst="rect">
            <a:avLst/>
          </a:prstGeom>
          <a:noFill/>
        </p:spPr>
        <p:txBody>
          <a:bodyPr wrap="square" rtlCol="0">
            <a:spAutoFit/>
          </a:bodyPr>
          <a:lstStyle/>
          <a:p>
            <a:r>
              <a:rPr lang="en-US" sz="2000" dirty="0"/>
              <a:t>We have to decide:</a:t>
            </a:r>
          </a:p>
          <a:p>
            <a:endParaRPr lang="en-US" dirty="0"/>
          </a:p>
          <a:p>
            <a:r>
              <a:rPr lang="en-US" dirty="0"/>
              <a:t>2)    How to include it?</a:t>
            </a:r>
          </a:p>
          <a:p>
            <a:endParaRPr lang="en-US" dirty="0"/>
          </a:p>
        </p:txBody>
      </p:sp>
      <p:sp>
        <p:nvSpPr>
          <p:cNvPr id="11" name="TextBox 10">
            <a:extLst>
              <a:ext uri="{FF2B5EF4-FFF2-40B4-BE49-F238E27FC236}">
                <a16:creationId xmlns:a16="http://schemas.microsoft.com/office/drawing/2014/main" id="{BC950978-137F-4B53-AB3D-70BB6F949EEF}"/>
              </a:ext>
            </a:extLst>
          </p:cNvPr>
          <p:cNvSpPr txBox="1"/>
          <p:nvPr/>
        </p:nvSpPr>
        <p:spPr>
          <a:xfrm>
            <a:off x="683491" y="3578815"/>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sp>
        <p:nvSpPr>
          <p:cNvPr id="12" name="TextBox 11">
            <a:extLst>
              <a:ext uri="{FF2B5EF4-FFF2-40B4-BE49-F238E27FC236}">
                <a16:creationId xmlns:a16="http://schemas.microsoft.com/office/drawing/2014/main" id="{AA76AA55-8CC4-463C-A8B1-327F141A82E6}"/>
              </a:ext>
            </a:extLst>
          </p:cNvPr>
          <p:cNvSpPr txBox="1"/>
          <p:nvPr/>
        </p:nvSpPr>
        <p:spPr>
          <a:xfrm>
            <a:off x="6345249" y="3578815"/>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029839" y="4418814"/>
            <a:ext cx="3948561" cy="1734025"/>
          </a:xfrm>
          <a:prstGeom prst="rect">
            <a:avLst/>
          </a:prstGeom>
        </p:spPr>
      </p:pic>
      <p:grpSp>
        <p:nvGrpSpPr>
          <p:cNvPr id="15" name="Group 14">
            <a:extLst>
              <a:ext uri="{FF2B5EF4-FFF2-40B4-BE49-F238E27FC236}">
                <a16:creationId xmlns:a16="http://schemas.microsoft.com/office/drawing/2014/main" id="{12A5509F-F013-4735-8F21-CDEBF08CF6BD}"/>
              </a:ext>
            </a:extLst>
          </p:cNvPr>
          <p:cNvGrpSpPr/>
          <p:nvPr/>
        </p:nvGrpSpPr>
        <p:grpSpPr>
          <a:xfrm>
            <a:off x="7075164" y="4593204"/>
            <a:ext cx="664803" cy="1146141"/>
            <a:chOff x="9277162" y="2195066"/>
            <a:chExt cx="1788767" cy="3083888"/>
          </a:xfrm>
        </p:grpSpPr>
        <p:cxnSp>
          <p:nvCxnSpPr>
            <p:cNvPr id="16" name="Straight Connector 15">
              <a:extLst>
                <a:ext uri="{FF2B5EF4-FFF2-40B4-BE49-F238E27FC236}">
                  <a16:creationId xmlns:a16="http://schemas.microsoft.com/office/drawing/2014/main" id="{2EE3DA7F-C611-4418-91E3-9CEB2C44DA1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196B85F-0E56-4170-A329-4910DF8881C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F46E838-1B0D-4CEA-A5E0-2DBF53E026B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1FA6D78-9C33-43C4-A8D8-3D3ABACA3952}"/>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261F4ACD-6BD6-414C-B199-EF626B2428D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EC277537-6163-4AB6-80F5-E95A37FD8337}"/>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64D9BCFA-EDB7-4FDC-BDAA-E7F1CE067E1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E92C8D66-B36B-4E9C-A38A-6FEC9C0230C2}"/>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E8B692DE-4024-4D83-87D8-3D2E8D74870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Straight Connector 24">
              <a:extLst>
                <a:ext uri="{FF2B5EF4-FFF2-40B4-BE49-F238E27FC236}">
                  <a16:creationId xmlns:a16="http://schemas.microsoft.com/office/drawing/2014/main" id="{B286843F-45D0-45D4-91A9-5A5B1B05DE7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645620-EA65-4938-B252-1642FD9C97DD}"/>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E3459A-E1B9-4C25-B676-60130BCDB026}"/>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C51AFD-76F9-43E6-90A4-E9E0E1C9A40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FEA679-6E27-4641-AEC3-F11B5A4A504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1CCE780-7811-474C-AE4E-77EBA164003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72BC07-7CAD-4A7C-8856-90910ADC08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EEF8E3-01B9-4EC7-92BB-5FB646DE5B3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6712E6-6A53-4583-A52D-640AF68F65FC}"/>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4EB82C6-1907-47CA-9DB1-56F8CB844070}"/>
              </a:ext>
            </a:extLst>
          </p:cNvPr>
          <p:cNvGrpSpPr/>
          <p:nvPr/>
        </p:nvGrpSpPr>
        <p:grpSpPr>
          <a:xfrm>
            <a:off x="8691525" y="4593204"/>
            <a:ext cx="664803" cy="1146141"/>
            <a:chOff x="9277162" y="2195066"/>
            <a:chExt cx="1788767" cy="3083888"/>
          </a:xfrm>
        </p:grpSpPr>
        <p:cxnSp>
          <p:nvCxnSpPr>
            <p:cNvPr id="35" name="Straight Connector 34">
              <a:extLst>
                <a:ext uri="{FF2B5EF4-FFF2-40B4-BE49-F238E27FC236}">
                  <a16:creationId xmlns:a16="http://schemas.microsoft.com/office/drawing/2014/main" id="{7F60503D-8019-4973-A7EE-57E8F43CC3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A67D60E-8BD7-471C-83B1-B4EA9645CDA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FE7CF3C2-683B-4C9A-A786-18F7FC9E39F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6DC26216-DEB8-4032-A123-24079424426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050AAF20-0CD8-4DB8-92AB-E8DF89B02B9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0BD95C75-D392-4011-AB52-C88136B0C075}"/>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C2F8F02A-868F-4EA7-968A-274B4BCFCC8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extLst>
                <a:ext uri="{FF2B5EF4-FFF2-40B4-BE49-F238E27FC236}">
                  <a16:creationId xmlns:a16="http://schemas.microsoft.com/office/drawing/2014/main" id="{7AF74794-D6F2-4CE7-82E4-97F6166263F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extLst>
                <a:ext uri="{FF2B5EF4-FFF2-40B4-BE49-F238E27FC236}">
                  <a16:creationId xmlns:a16="http://schemas.microsoft.com/office/drawing/2014/main" id="{8AB163FE-EFF3-4411-B589-1395AF7F0CBA}"/>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Straight Connector 43">
              <a:extLst>
                <a:ext uri="{FF2B5EF4-FFF2-40B4-BE49-F238E27FC236}">
                  <a16:creationId xmlns:a16="http://schemas.microsoft.com/office/drawing/2014/main" id="{112BF859-2B5F-47D8-9C7C-E54D64FD2797}"/>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6026E9-1D67-4227-9411-44095F2A96D5}"/>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66AA4F-E978-463B-A9B6-885CB2DBF4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4A28242-F1FE-45DB-9115-2B24A1E09DF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9E0298-3FB0-4B90-9430-329097E594C3}"/>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4500EF-76D5-4458-850C-C4DFCE800723}"/>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97CE48-F803-40C4-8592-00223964BB2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35D5C19-015C-4803-BDA9-931B08831BF8}"/>
              </a:ext>
            </a:extLst>
          </p:cNvPr>
          <p:cNvGrpSpPr/>
          <p:nvPr/>
        </p:nvGrpSpPr>
        <p:grpSpPr>
          <a:xfrm>
            <a:off x="10322218" y="4597493"/>
            <a:ext cx="664803" cy="1146141"/>
            <a:chOff x="9277162" y="2195066"/>
            <a:chExt cx="1788767" cy="3083888"/>
          </a:xfrm>
        </p:grpSpPr>
        <p:cxnSp>
          <p:nvCxnSpPr>
            <p:cNvPr id="54" name="Straight Connector 53">
              <a:extLst>
                <a:ext uri="{FF2B5EF4-FFF2-40B4-BE49-F238E27FC236}">
                  <a16:creationId xmlns:a16="http://schemas.microsoft.com/office/drawing/2014/main" id="{7EFCC611-9588-4A35-889B-D7B68F32E1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36D3A630-313F-4480-B6D4-398872A87B23}"/>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A76D8FBC-4CD4-4D19-979C-B97DCDD8D6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679B8253-8266-441C-8069-F27F1DCBF4B9}"/>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CE705898-746C-40F5-B0ED-51C52B8C5A0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D8C1F5CB-EF8C-48BE-8EA0-589B9CAA052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475D0508-8E79-4D25-9FB7-DC3E2126F30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extLst>
                <a:ext uri="{FF2B5EF4-FFF2-40B4-BE49-F238E27FC236}">
                  <a16:creationId xmlns:a16="http://schemas.microsoft.com/office/drawing/2014/main" id="{DB06E439-6E24-47BE-89C1-13EA1E161935}"/>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extLst>
                <a:ext uri="{FF2B5EF4-FFF2-40B4-BE49-F238E27FC236}">
                  <a16:creationId xmlns:a16="http://schemas.microsoft.com/office/drawing/2014/main" id="{B05440DD-2EBF-443E-A3E1-F7F67EB82EB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6" name="Straight Connector 65">
              <a:extLst>
                <a:ext uri="{FF2B5EF4-FFF2-40B4-BE49-F238E27FC236}">
                  <a16:creationId xmlns:a16="http://schemas.microsoft.com/office/drawing/2014/main" id="{38D1267F-8B34-4516-9FBC-F5371FB4670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5F8D9FE-6CC0-47B7-A476-42C76F130B0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4F6A71-9C55-4E76-AB9C-092129D4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86891C9-E9BD-4B77-9A07-CD73E3E26EF0}"/>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4432C94-1E2A-4FC6-9487-D9D0499975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0F964F4C-6B62-4DD6-8ACA-40D788827FE7}"/>
              </a:ext>
            </a:extLst>
          </p:cNvPr>
          <p:cNvSpPr txBox="1"/>
          <p:nvPr/>
        </p:nvSpPr>
        <p:spPr>
          <a:xfrm>
            <a:off x="7037708" y="5946211"/>
            <a:ext cx="766618" cy="369332"/>
          </a:xfrm>
          <a:prstGeom prst="rect">
            <a:avLst/>
          </a:prstGeom>
          <a:noFill/>
        </p:spPr>
        <p:txBody>
          <a:bodyPr wrap="square">
            <a:spAutoFit/>
          </a:bodyPr>
          <a:lstStyle/>
          <a:p>
            <a:pPr algn="ctr"/>
            <a:r>
              <a:rPr lang="en-US" sz="1800" dirty="0"/>
              <a:t>t=1</a:t>
            </a:r>
            <a:endParaRPr lang="fr-FR" dirty="0"/>
          </a:p>
        </p:txBody>
      </p:sp>
      <p:sp>
        <p:nvSpPr>
          <p:cNvPr id="74" name="TextBox 73">
            <a:extLst>
              <a:ext uri="{FF2B5EF4-FFF2-40B4-BE49-F238E27FC236}">
                <a16:creationId xmlns:a16="http://schemas.microsoft.com/office/drawing/2014/main" id="{D9C5AB6D-E62B-4102-84F1-240338AF940F}"/>
              </a:ext>
            </a:extLst>
          </p:cNvPr>
          <p:cNvSpPr txBox="1"/>
          <p:nvPr/>
        </p:nvSpPr>
        <p:spPr>
          <a:xfrm>
            <a:off x="8717859" y="5946211"/>
            <a:ext cx="766618" cy="369332"/>
          </a:xfrm>
          <a:prstGeom prst="rect">
            <a:avLst/>
          </a:prstGeom>
          <a:noFill/>
        </p:spPr>
        <p:txBody>
          <a:bodyPr wrap="square">
            <a:spAutoFit/>
          </a:bodyPr>
          <a:lstStyle/>
          <a:p>
            <a:pPr algn="ctr"/>
            <a:r>
              <a:rPr lang="en-US" sz="1800" dirty="0"/>
              <a:t>t=2</a:t>
            </a:r>
            <a:endParaRPr lang="fr-FR" dirty="0"/>
          </a:p>
        </p:txBody>
      </p:sp>
      <p:sp>
        <p:nvSpPr>
          <p:cNvPr id="75" name="TextBox 74">
            <a:extLst>
              <a:ext uri="{FF2B5EF4-FFF2-40B4-BE49-F238E27FC236}">
                <a16:creationId xmlns:a16="http://schemas.microsoft.com/office/drawing/2014/main" id="{EA9971C2-8B03-49AB-8970-2B5EA9F9CCEC}"/>
              </a:ext>
            </a:extLst>
          </p:cNvPr>
          <p:cNvSpPr txBox="1"/>
          <p:nvPr/>
        </p:nvSpPr>
        <p:spPr>
          <a:xfrm>
            <a:off x="10348552" y="5946211"/>
            <a:ext cx="766618" cy="369332"/>
          </a:xfrm>
          <a:prstGeom prst="rect">
            <a:avLst/>
          </a:prstGeom>
          <a:noFill/>
        </p:spPr>
        <p:txBody>
          <a:bodyPr wrap="square">
            <a:spAutoFit/>
          </a:bodyPr>
          <a:lstStyle/>
          <a:p>
            <a:pPr algn="ctr"/>
            <a:r>
              <a:rPr lang="en-US" sz="1800" dirty="0"/>
              <a:t>t=3</a:t>
            </a:r>
            <a:endParaRPr lang="fr-FR" dirty="0"/>
          </a:p>
        </p:txBody>
      </p:sp>
      <p:sp>
        <p:nvSpPr>
          <p:cNvPr id="76" name="TextBox 75">
            <a:extLst>
              <a:ext uri="{FF2B5EF4-FFF2-40B4-BE49-F238E27FC236}">
                <a16:creationId xmlns:a16="http://schemas.microsoft.com/office/drawing/2014/main" id="{7F0F9875-1067-474E-A9AD-CB4184B3A02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159113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11" name="TextBox 10">
            <a:extLst>
              <a:ext uri="{FF2B5EF4-FFF2-40B4-BE49-F238E27FC236}">
                <a16:creationId xmlns:a16="http://schemas.microsoft.com/office/drawing/2014/main" id="{BC950978-137F-4B53-AB3D-70BB6F949EEF}"/>
              </a:ext>
            </a:extLst>
          </p:cNvPr>
          <p:cNvSpPr txBox="1"/>
          <p:nvPr/>
        </p:nvSpPr>
        <p:spPr>
          <a:xfrm>
            <a:off x="858981" y="2627471"/>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205329" y="3467470"/>
            <a:ext cx="3948561" cy="1734025"/>
          </a:xfrm>
          <a:prstGeom prst="rect">
            <a:avLst/>
          </a:prstGeom>
        </p:spPr>
      </p:pic>
      <p:sp>
        <p:nvSpPr>
          <p:cNvPr id="64" name="TextBox 63">
            <a:extLst>
              <a:ext uri="{FF2B5EF4-FFF2-40B4-BE49-F238E27FC236}">
                <a16:creationId xmlns:a16="http://schemas.microsoft.com/office/drawing/2014/main" id="{61DA5F55-99B1-4E1D-A5C1-C5BAA61B6051}"/>
              </a:ext>
            </a:extLst>
          </p:cNvPr>
          <p:cNvSpPr txBox="1"/>
          <p:nvPr/>
        </p:nvSpPr>
        <p:spPr>
          <a:xfrm>
            <a:off x="6471919" y="2627471"/>
            <a:ext cx="5188858" cy="2554545"/>
          </a:xfrm>
          <a:prstGeom prst="rect">
            <a:avLst/>
          </a:prstGeom>
          <a:noFill/>
        </p:spPr>
        <p:txBody>
          <a:bodyPr wrap="square" rtlCol="0">
            <a:spAutoFit/>
          </a:bodyPr>
          <a:lstStyle/>
          <a:p>
            <a:r>
              <a:rPr lang="en-US" sz="2000" dirty="0"/>
              <a:t>Retain the most information about the system</a:t>
            </a:r>
          </a:p>
          <a:p>
            <a:endParaRPr lang="en-US" sz="2000" dirty="0"/>
          </a:p>
          <a:p>
            <a:endParaRPr lang="en-US" sz="2000" dirty="0"/>
          </a:p>
          <a:p>
            <a:r>
              <a:rPr lang="en-US" sz="2000" dirty="0"/>
              <a:t>Fewer subjective decisions required</a:t>
            </a:r>
            <a:endParaRPr lang="en-US" sz="2000" b="1" dirty="0"/>
          </a:p>
          <a:p>
            <a:endParaRPr lang="en-US" sz="2000" dirty="0"/>
          </a:p>
          <a:p>
            <a:endParaRPr lang="en-US" sz="2000" dirty="0"/>
          </a:p>
          <a:p>
            <a:r>
              <a:rPr lang="en-US" sz="2000" dirty="0"/>
              <a:t>Harder to work with – few descriptive measures and models are available</a:t>
            </a:r>
            <a:endParaRPr lang="en-US" dirty="0"/>
          </a:p>
        </p:txBody>
      </p:sp>
      <p:sp>
        <p:nvSpPr>
          <p:cNvPr id="65" name="TextBox 64">
            <a:extLst>
              <a:ext uri="{FF2B5EF4-FFF2-40B4-BE49-F238E27FC236}">
                <a16:creationId xmlns:a16="http://schemas.microsoft.com/office/drawing/2014/main" id="{D947685B-3F51-48D1-9B2D-A7298BC6FA9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1180782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64" name="TextBox 63">
            <a:extLst>
              <a:ext uri="{FF2B5EF4-FFF2-40B4-BE49-F238E27FC236}">
                <a16:creationId xmlns:a16="http://schemas.microsoft.com/office/drawing/2014/main" id="{61DA5F55-99B1-4E1D-A5C1-C5BAA61B6051}"/>
              </a:ext>
            </a:extLst>
          </p:cNvPr>
          <p:cNvSpPr txBox="1"/>
          <p:nvPr/>
        </p:nvSpPr>
        <p:spPr>
          <a:xfrm>
            <a:off x="6431244" y="2169341"/>
            <a:ext cx="5760755" cy="5324535"/>
          </a:xfrm>
          <a:prstGeom prst="rect">
            <a:avLst/>
          </a:prstGeom>
          <a:noFill/>
        </p:spPr>
        <p:txBody>
          <a:bodyPr wrap="square" rtlCol="0">
            <a:spAutoFit/>
          </a:bodyPr>
          <a:lstStyle/>
          <a:p>
            <a:r>
              <a:rPr lang="en-US" sz="2000" dirty="0"/>
              <a:t>Adopts same data structures and models as static networks</a:t>
            </a:r>
          </a:p>
          <a:p>
            <a:endParaRPr lang="en-US" sz="2000" dirty="0"/>
          </a:p>
          <a:p>
            <a:endParaRPr lang="en-US" sz="2000" dirty="0"/>
          </a:p>
          <a:p>
            <a:r>
              <a:rPr lang="en-US" sz="2000" dirty="0"/>
              <a:t>More statistical tools available</a:t>
            </a:r>
          </a:p>
          <a:p>
            <a:endParaRPr lang="en-US" sz="2000" dirty="0"/>
          </a:p>
          <a:p>
            <a:endParaRPr lang="en-US" sz="2000" dirty="0"/>
          </a:p>
          <a:p>
            <a:r>
              <a:rPr lang="en-US" sz="2000" dirty="0"/>
              <a:t>Need to decide how to aggregate the social data</a:t>
            </a:r>
          </a:p>
          <a:p>
            <a:endParaRPr lang="en-US" sz="2000" dirty="0"/>
          </a:p>
          <a:p>
            <a:pPr marL="342900" indent="-342900">
              <a:buFont typeface="Arial" panose="020B0604020202020204" pitchFamily="34" charset="0"/>
              <a:buChar char="•"/>
            </a:pPr>
            <a:r>
              <a:rPr lang="en-US" sz="2000" dirty="0"/>
              <a:t>Snapshots (single moment in 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Aggregate over biologically justified timescales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Rolling windows (e.g. months 1-3, months 2-4 etc.)</a:t>
            </a:r>
          </a:p>
          <a:p>
            <a:endParaRPr lang="en-US" sz="2000" dirty="0"/>
          </a:p>
          <a:p>
            <a:endParaRPr lang="en-US" sz="2000" dirty="0"/>
          </a:p>
          <a:p>
            <a:endParaRPr lang="en-US" sz="2000" dirty="0"/>
          </a:p>
        </p:txBody>
      </p:sp>
      <p:sp>
        <p:nvSpPr>
          <p:cNvPr id="9" name="TextBox 8">
            <a:extLst>
              <a:ext uri="{FF2B5EF4-FFF2-40B4-BE49-F238E27FC236}">
                <a16:creationId xmlns:a16="http://schemas.microsoft.com/office/drawing/2014/main" id="{0E5AA9B9-692A-4A64-B6A1-C09252B66039}"/>
              </a:ext>
            </a:extLst>
          </p:cNvPr>
          <p:cNvSpPr txBox="1"/>
          <p:nvPr/>
        </p:nvSpPr>
        <p:spPr>
          <a:xfrm>
            <a:off x="517085" y="2627468"/>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grpSp>
        <p:nvGrpSpPr>
          <p:cNvPr id="10" name="Group 9">
            <a:extLst>
              <a:ext uri="{FF2B5EF4-FFF2-40B4-BE49-F238E27FC236}">
                <a16:creationId xmlns:a16="http://schemas.microsoft.com/office/drawing/2014/main" id="{72F26F8A-395F-46F9-88B8-D02DBC30F856}"/>
              </a:ext>
            </a:extLst>
          </p:cNvPr>
          <p:cNvGrpSpPr/>
          <p:nvPr/>
        </p:nvGrpSpPr>
        <p:grpSpPr>
          <a:xfrm>
            <a:off x="1247000" y="3641857"/>
            <a:ext cx="664803" cy="1146141"/>
            <a:chOff x="9277162" y="2195066"/>
            <a:chExt cx="1788767" cy="3083888"/>
          </a:xfrm>
        </p:grpSpPr>
        <p:cxnSp>
          <p:nvCxnSpPr>
            <p:cNvPr id="12" name="Straight Connector 11">
              <a:extLst>
                <a:ext uri="{FF2B5EF4-FFF2-40B4-BE49-F238E27FC236}">
                  <a16:creationId xmlns:a16="http://schemas.microsoft.com/office/drawing/2014/main" id="{3D739883-B0DA-430B-B625-F6A2C349C610}"/>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8DE2FFE-9CD5-4DE7-BCCF-5994D574F5EE}"/>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7FAABC9-3365-4419-A229-C4D49939607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128E225B-FBB2-4C81-A9C2-E16BC9DF6825}"/>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09FBD58B-12D9-4EE0-B944-F5D41060DE77}"/>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C3E1259-0980-4DDC-8579-F04E2F38916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5FE422A4-F460-4988-872F-C95EFC3DCA4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93F5559E-F136-40EF-8B97-51039B8AF7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11A072ED-2B5A-4F92-B0B5-C143C8835D28}"/>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Straight Connector 21">
              <a:extLst>
                <a:ext uri="{FF2B5EF4-FFF2-40B4-BE49-F238E27FC236}">
                  <a16:creationId xmlns:a16="http://schemas.microsoft.com/office/drawing/2014/main" id="{23476BD8-9827-4D94-86AC-911BD10F2DC6}"/>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E3EC46-467C-4511-99C8-444242163DB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658316-D566-49DE-A89E-DBB495FC9164}"/>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152CC2-9693-466D-A156-E6F3DEB36D9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1A29E0-5A2D-4CEC-9C86-24823967A9F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E22C19-3682-443D-B07E-6BF234802CB2}"/>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E67281-B431-4DC3-82F6-3459953D25B3}"/>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51A442-98B0-424A-865B-EE0D9E4173E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81882D-B0EB-459E-92E2-F4E4CADBA6E5}"/>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D0ECF91-3B1B-418C-A7CB-1A0F2F8DB142}"/>
              </a:ext>
            </a:extLst>
          </p:cNvPr>
          <p:cNvGrpSpPr/>
          <p:nvPr/>
        </p:nvGrpSpPr>
        <p:grpSpPr>
          <a:xfrm>
            <a:off x="2863361" y="3641857"/>
            <a:ext cx="664803" cy="1146141"/>
            <a:chOff x="9277162" y="2195066"/>
            <a:chExt cx="1788767" cy="3083888"/>
          </a:xfrm>
        </p:grpSpPr>
        <p:cxnSp>
          <p:nvCxnSpPr>
            <p:cNvPr id="32" name="Straight Connector 31">
              <a:extLst>
                <a:ext uri="{FF2B5EF4-FFF2-40B4-BE49-F238E27FC236}">
                  <a16:creationId xmlns:a16="http://schemas.microsoft.com/office/drawing/2014/main" id="{65021AF8-6398-4AD9-9FBD-327456F914F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EBBFEF6-D775-4274-865D-D4B1FE4A46AC}"/>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extLst>
                <a:ext uri="{FF2B5EF4-FFF2-40B4-BE49-F238E27FC236}">
                  <a16:creationId xmlns:a16="http://schemas.microsoft.com/office/drawing/2014/main" id="{8CBC7E4A-186A-4E3C-B1CC-1911231654F3}"/>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extLst>
                <a:ext uri="{FF2B5EF4-FFF2-40B4-BE49-F238E27FC236}">
                  <a16:creationId xmlns:a16="http://schemas.microsoft.com/office/drawing/2014/main" id="{19E6E2CE-784B-446E-A718-CF76E7731AEB}"/>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F0F96A48-0883-4E22-91CD-EC5452D41F2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8C6B8453-F062-4D7B-8F99-7CF48C196E2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75762274-814B-46EF-8084-44F3C445749F}"/>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38D57ABA-8CD6-4E3D-B753-CC8544D648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78FD00A4-B1A0-40C8-A8D5-6F735F6C768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Straight Connector 40">
              <a:extLst>
                <a:ext uri="{FF2B5EF4-FFF2-40B4-BE49-F238E27FC236}">
                  <a16:creationId xmlns:a16="http://schemas.microsoft.com/office/drawing/2014/main" id="{4FF8B753-B9F3-4950-8305-5176EAFB1918}"/>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7307917-4DC8-4967-9EA9-271E49E99FD2}"/>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8DE4AC-CD84-4120-B322-782A41E7CF3C}"/>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056B42F-2823-407C-B2B6-39FC6F586CE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37C51A-4C3C-486E-8D1D-5FD0B2999DB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44056A9-7ADD-4101-81C9-FF4A08BF6E4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AE82601-DD42-4877-8A02-F6E669BEEB7C}"/>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9133C60-5199-4F46-BA01-46CCE1DD3E3D}"/>
              </a:ext>
            </a:extLst>
          </p:cNvPr>
          <p:cNvGrpSpPr/>
          <p:nvPr/>
        </p:nvGrpSpPr>
        <p:grpSpPr>
          <a:xfrm>
            <a:off x="4494054" y="3646146"/>
            <a:ext cx="664803" cy="1146141"/>
            <a:chOff x="9277162" y="2195066"/>
            <a:chExt cx="1788767" cy="3083888"/>
          </a:xfrm>
        </p:grpSpPr>
        <p:cxnSp>
          <p:nvCxnSpPr>
            <p:cNvPr id="49" name="Straight Connector 48">
              <a:extLst>
                <a:ext uri="{FF2B5EF4-FFF2-40B4-BE49-F238E27FC236}">
                  <a16:creationId xmlns:a16="http://schemas.microsoft.com/office/drawing/2014/main" id="{F4928DEF-D64D-4009-81CA-FD5E7F7BDC2F}"/>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89BD6B1-0280-4B80-98D7-D91A7058D6CA}"/>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8C9B08B5-C839-4E24-A774-121C87E2938A}"/>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EB53F2C1-6FD7-4D8E-8430-B979ED33A7FA}"/>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extLst>
                <a:ext uri="{FF2B5EF4-FFF2-40B4-BE49-F238E27FC236}">
                  <a16:creationId xmlns:a16="http://schemas.microsoft.com/office/drawing/2014/main" id="{B8AB74DD-00CD-4028-9DDA-6B5ABDDFD339}"/>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BEE3371D-4758-4F9A-BBE7-A4BB0A623F8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09A42EB6-B613-4A8F-91DF-0FC7CBC8E05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8E4B8FB2-B723-4AF8-BF9D-926F70227BC0}"/>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1298C6E4-40D0-43B0-BD44-02729AE1281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8" name="Straight Connector 57">
              <a:extLst>
                <a:ext uri="{FF2B5EF4-FFF2-40B4-BE49-F238E27FC236}">
                  <a16:creationId xmlns:a16="http://schemas.microsoft.com/office/drawing/2014/main" id="{7B03D57E-95EE-40DE-86E4-7A0B6FF04DFE}"/>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1DBDD3-1AD8-4B48-A8CB-402290BD6D5D}"/>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AD3D39-33AA-4504-ACF9-4B87DD0A87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D1C79F-60EF-4474-A06B-36643AAD108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3FD79C-842A-4B8A-B1B9-CDD1F43B83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98B1213D-6794-4633-AB07-C161F0BDB0C7}"/>
              </a:ext>
            </a:extLst>
          </p:cNvPr>
          <p:cNvSpPr txBox="1"/>
          <p:nvPr/>
        </p:nvSpPr>
        <p:spPr>
          <a:xfrm>
            <a:off x="1209544" y="4994864"/>
            <a:ext cx="766618" cy="369332"/>
          </a:xfrm>
          <a:prstGeom prst="rect">
            <a:avLst/>
          </a:prstGeom>
          <a:noFill/>
        </p:spPr>
        <p:txBody>
          <a:bodyPr wrap="square">
            <a:spAutoFit/>
          </a:bodyPr>
          <a:lstStyle/>
          <a:p>
            <a:pPr algn="ctr"/>
            <a:r>
              <a:rPr lang="en-US" sz="1800" dirty="0"/>
              <a:t>t=1</a:t>
            </a:r>
            <a:endParaRPr lang="fr-FR" dirty="0"/>
          </a:p>
        </p:txBody>
      </p:sp>
      <p:sp>
        <p:nvSpPr>
          <p:cNvPr id="65" name="TextBox 64">
            <a:extLst>
              <a:ext uri="{FF2B5EF4-FFF2-40B4-BE49-F238E27FC236}">
                <a16:creationId xmlns:a16="http://schemas.microsoft.com/office/drawing/2014/main" id="{49500367-514B-43CB-841B-66288521579F}"/>
              </a:ext>
            </a:extLst>
          </p:cNvPr>
          <p:cNvSpPr txBox="1"/>
          <p:nvPr/>
        </p:nvSpPr>
        <p:spPr>
          <a:xfrm>
            <a:off x="2889695" y="4994864"/>
            <a:ext cx="766618" cy="369332"/>
          </a:xfrm>
          <a:prstGeom prst="rect">
            <a:avLst/>
          </a:prstGeom>
          <a:noFill/>
        </p:spPr>
        <p:txBody>
          <a:bodyPr wrap="square">
            <a:spAutoFit/>
          </a:bodyPr>
          <a:lstStyle/>
          <a:p>
            <a:pPr algn="ctr"/>
            <a:r>
              <a:rPr lang="en-US" sz="1800" dirty="0"/>
              <a:t>t=2</a:t>
            </a:r>
            <a:endParaRPr lang="fr-FR" dirty="0"/>
          </a:p>
        </p:txBody>
      </p:sp>
      <p:sp>
        <p:nvSpPr>
          <p:cNvPr id="66" name="TextBox 65">
            <a:extLst>
              <a:ext uri="{FF2B5EF4-FFF2-40B4-BE49-F238E27FC236}">
                <a16:creationId xmlns:a16="http://schemas.microsoft.com/office/drawing/2014/main" id="{36D46FDA-98DC-42D5-8404-4BE09E073A4E}"/>
              </a:ext>
            </a:extLst>
          </p:cNvPr>
          <p:cNvSpPr txBox="1"/>
          <p:nvPr/>
        </p:nvSpPr>
        <p:spPr>
          <a:xfrm>
            <a:off x="4520388" y="4994864"/>
            <a:ext cx="766618" cy="369332"/>
          </a:xfrm>
          <a:prstGeom prst="rect">
            <a:avLst/>
          </a:prstGeom>
          <a:noFill/>
        </p:spPr>
        <p:txBody>
          <a:bodyPr wrap="square">
            <a:spAutoFit/>
          </a:bodyPr>
          <a:lstStyle/>
          <a:p>
            <a:pPr algn="ctr"/>
            <a:r>
              <a:rPr lang="en-US" sz="1800" dirty="0"/>
              <a:t>t=3</a:t>
            </a:r>
            <a:endParaRPr lang="fr-FR" dirty="0"/>
          </a:p>
        </p:txBody>
      </p:sp>
      <p:sp>
        <p:nvSpPr>
          <p:cNvPr id="67" name="TextBox 66">
            <a:extLst>
              <a:ext uri="{FF2B5EF4-FFF2-40B4-BE49-F238E27FC236}">
                <a16:creationId xmlns:a16="http://schemas.microsoft.com/office/drawing/2014/main" id="{A5DA9537-80DF-42F6-A158-4334E7D382E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574426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49EAA419-6EE0-4C77-8653-602EB49A518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4" name="TextBox 3">
            <a:extLst>
              <a:ext uri="{FF2B5EF4-FFF2-40B4-BE49-F238E27FC236}">
                <a16:creationId xmlns:a16="http://schemas.microsoft.com/office/drawing/2014/main" id="{12DED257-607A-3785-BE8D-9F6261F8FAB4}"/>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6 </a:t>
            </a:r>
          </a:p>
        </p:txBody>
      </p:sp>
    </p:spTree>
    <p:extLst>
      <p:ext uri="{BB962C8B-B14F-4D97-AF65-F5344CB8AC3E}">
        <p14:creationId xmlns:p14="http://schemas.microsoft.com/office/powerpoint/2010/main" val="1249475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b="1" dirty="0"/>
              <a:t>TODAY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1061482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51E9893C-559C-6F71-1B44-2A8757169719}"/>
              </a:ext>
            </a:extLst>
          </p:cNvPr>
          <p:cNvSpPr txBox="1"/>
          <p:nvPr/>
        </p:nvSpPr>
        <p:spPr>
          <a:xfrm>
            <a:off x="182880" y="870857"/>
            <a:ext cx="11686903" cy="3785652"/>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The basics of network structure</a:t>
            </a:r>
            <a:endParaRPr lang="en-US" sz="2400" i="1" dirty="0"/>
          </a:p>
          <a:p>
            <a:pPr marL="457200" indent="-457200">
              <a:buAutoNum type="arabicPeriod"/>
            </a:pPr>
            <a:endParaRPr lang="en-US" sz="2400" i="1" dirty="0"/>
          </a:p>
          <a:p>
            <a:pPr marL="457200" indent="-457200">
              <a:buAutoNum type="arabicPeriod"/>
            </a:pPr>
            <a:r>
              <a:rPr lang="en-US" sz="2400" dirty="0"/>
              <a:t>Describing node-level or microscale structure of networks</a:t>
            </a:r>
          </a:p>
          <a:p>
            <a:pPr marL="457200" indent="-457200">
              <a:buAutoNum type="arabicPeriod"/>
            </a:pPr>
            <a:endParaRPr lang="en-US" sz="2400" dirty="0"/>
          </a:p>
          <a:p>
            <a:pPr marL="457200" indent="-457200">
              <a:buFontTx/>
              <a:buAutoNum type="arabicPeriod"/>
            </a:pPr>
            <a:r>
              <a:rPr lang="en-US" sz="2400" dirty="0"/>
              <a:t>Describing mesoscale structure of networks</a:t>
            </a:r>
          </a:p>
          <a:p>
            <a:pPr marL="457200" indent="-457200">
              <a:buFontTx/>
              <a:buAutoNum type="arabicPeriod"/>
            </a:pPr>
            <a:endParaRPr lang="en-US" sz="2400" dirty="0"/>
          </a:p>
          <a:p>
            <a:pPr marL="457200" indent="-457200">
              <a:buAutoNum type="arabicPeriod"/>
            </a:pPr>
            <a:r>
              <a:rPr lang="en-US" sz="2400" dirty="0"/>
              <a:t>Describing macroscale structure of networks</a:t>
            </a:r>
          </a:p>
          <a:p>
            <a:pPr marL="457200" indent="-457200">
              <a:buAutoNum type="arabicPeriod"/>
            </a:pPr>
            <a:endParaRPr lang="en-US" sz="2400" dirty="0"/>
          </a:p>
        </p:txBody>
      </p:sp>
    </p:spTree>
    <p:extLst>
      <p:ext uri="{BB962C8B-B14F-4D97-AF65-F5344CB8AC3E}">
        <p14:creationId xmlns:p14="http://schemas.microsoft.com/office/powerpoint/2010/main" val="4244014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4" name="TextBox 3">
            <a:extLst>
              <a:ext uri="{FF2B5EF4-FFF2-40B4-BE49-F238E27FC236}">
                <a16:creationId xmlns:a16="http://schemas.microsoft.com/office/drawing/2014/main" id="{7D6D968B-5E9A-B8CF-BAF4-BAD83DEF28AC}"/>
              </a:ext>
            </a:extLst>
          </p:cNvPr>
          <p:cNvSpPr txBox="1"/>
          <p:nvPr/>
        </p:nvSpPr>
        <p:spPr>
          <a:xfrm>
            <a:off x="421342" y="967850"/>
            <a:ext cx="6167716" cy="461665"/>
          </a:xfrm>
          <a:prstGeom prst="rect">
            <a:avLst/>
          </a:prstGeom>
          <a:noFill/>
        </p:spPr>
        <p:txBody>
          <a:bodyPr wrap="square">
            <a:spAutoFit/>
          </a:bodyPr>
          <a:lstStyle/>
          <a:p>
            <a:pPr marL="457200" indent="-457200">
              <a:buAutoNum type="arabicPeriod"/>
            </a:pPr>
            <a:r>
              <a:rPr lang="en-US" sz="2400" dirty="0"/>
              <a:t>The basics of network structure</a:t>
            </a:r>
            <a:endParaRPr lang="en-US" sz="2400" i="1" dirty="0"/>
          </a:p>
        </p:txBody>
      </p:sp>
      <p:pic>
        <p:nvPicPr>
          <p:cNvPr id="8" name="Picture 7" descr="Diagram, radar chart&#10;&#10;Description automatically generated">
            <a:extLst>
              <a:ext uri="{FF2B5EF4-FFF2-40B4-BE49-F238E27FC236}">
                <a16:creationId xmlns:a16="http://schemas.microsoft.com/office/drawing/2014/main" id="{39331F4E-71A0-E8A9-6A6E-745335212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17" y="1637180"/>
            <a:ext cx="8827994" cy="4626720"/>
          </a:xfrm>
          <a:prstGeom prst="rect">
            <a:avLst/>
          </a:prstGeom>
        </p:spPr>
      </p:pic>
    </p:spTree>
    <p:extLst>
      <p:ext uri="{BB962C8B-B14F-4D97-AF65-F5344CB8AC3E}">
        <p14:creationId xmlns:p14="http://schemas.microsoft.com/office/powerpoint/2010/main" val="1407382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4524315"/>
          </a:xfrm>
          <a:prstGeom prst="rect">
            <a:avLst/>
          </a:prstGeom>
          <a:noFill/>
        </p:spPr>
        <p:txBody>
          <a:bodyPr wrap="square" rtlCol="0">
            <a:spAutoFit/>
          </a:bodyPr>
          <a:lstStyle/>
          <a:p>
            <a:r>
              <a:rPr lang="en-US" sz="2000" dirty="0"/>
              <a:t>We can use network measures of network metrics to quantify an individual’s social network position. These measures are mainly:</a:t>
            </a:r>
          </a:p>
          <a:p>
            <a:endParaRPr lang="en-US" sz="2000" dirty="0"/>
          </a:p>
          <a:p>
            <a:endParaRPr lang="en-US" sz="2000" dirty="0"/>
          </a:p>
          <a:p>
            <a:r>
              <a:rPr lang="en-US" sz="2400" b="1" dirty="0"/>
              <a:t>CENTRALITY measures </a:t>
            </a:r>
            <a:r>
              <a:rPr lang="en-US" sz="2400" dirty="0"/>
              <a:t>that capture how “central” or influential an individual is in the network.</a:t>
            </a:r>
          </a:p>
          <a:p>
            <a:endParaRPr lang="en-US" sz="2000" b="1" dirty="0"/>
          </a:p>
          <a:p>
            <a:endParaRPr lang="en-US" sz="2000" b="1" dirty="0"/>
          </a:p>
          <a:p>
            <a:r>
              <a:rPr lang="en-CA" sz="2000" dirty="0"/>
              <a:t>However, there are other measures that capture other aspects of an individual’s social network position such as:</a:t>
            </a:r>
          </a:p>
          <a:p>
            <a:endParaRPr lang="en-CA" sz="2000" dirty="0"/>
          </a:p>
          <a:p>
            <a:r>
              <a:rPr lang="en-CA" sz="2000" b="1" dirty="0"/>
              <a:t>CLUSTERING COEFFICIENT</a:t>
            </a:r>
          </a:p>
          <a:p>
            <a:endParaRPr lang="en-CA" sz="2000" b="1" dirty="0"/>
          </a:p>
          <a:p>
            <a:r>
              <a:rPr lang="en-CA" sz="2000" b="1" dirty="0"/>
              <a:t>EDGE WEIGHT VARIANCE</a:t>
            </a:r>
          </a:p>
        </p:txBody>
      </p:sp>
      <p:sp>
        <p:nvSpPr>
          <p:cNvPr id="9" name="TextBox 8">
            <a:extLst>
              <a:ext uri="{FF2B5EF4-FFF2-40B4-BE49-F238E27FC236}">
                <a16:creationId xmlns:a16="http://schemas.microsoft.com/office/drawing/2014/main" id="{4835F1B3-5087-E101-253D-F6E1C7F90C33}"/>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4107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igraph::degree(network)</a:t>
            </a:r>
            <a:endParaRPr lang="en-CA" b="1" dirty="0">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51352B72-DC23-4D03-C7E5-D6EB0430F299}"/>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
        <p:nvSpPr>
          <p:cNvPr id="26" name="TextBox 25">
            <a:extLst>
              <a:ext uri="{FF2B5EF4-FFF2-40B4-BE49-F238E27FC236}">
                <a16:creationId xmlns:a16="http://schemas.microsoft.com/office/drawing/2014/main" id="{8EABD5FF-4500-4F5A-AEE6-01912B0A041E}"/>
              </a:ext>
            </a:extLst>
          </p:cNvPr>
          <p:cNvSpPr txBox="1"/>
          <p:nvPr/>
        </p:nvSpPr>
        <p:spPr>
          <a:xfrm>
            <a:off x="1272988" y="4323046"/>
            <a:ext cx="7566211" cy="707886"/>
          </a:xfrm>
          <a:prstGeom prst="rect">
            <a:avLst/>
          </a:prstGeom>
          <a:noFill/>
        </p:spPr>
        <p:txBody>
          <a:bodyPr wrap="square" rtlCol="0">
            <a:spAutoFit/>
          </a:bodyPr>
          <a:lstStyle/>
          <a:p>
            <a:r>
              <a:rPr lang="en-US" sz="2000" dirty="0"/>
              <a:t>Degree can be standardized by dividing by the number of nodes minus one</a:t>
            </a:r>
          </a:p>
        </p:txBody>
      </p:sp>
    </p:spTree>
    <p:extLst>
      <p:ext uri="{BB962C8B-B14F-4D97-AF65-F5344CB8AC3E}">
        <p14:creationId xmlns:p14="http://schemas.microsoft.com/office/powerpoint/2010/main" val="370919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igraph::degree(network)</a:t>
            </a:r>
            <a:endParaRPr lang="en-CA"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E018C4CF-F187-52E5-4C9A-627DAB781FB0}"/>
              </a:ext>
            </a:extLst>
          </p:cNvPr>
          <p:cNvSpPr txBox="1"/>
          <p:nvPr/>
        </p:nvSpPr>
        <p:spPr>
          <a:xfrm>
            <a:off x="1398495" y="4371808"/>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6" name="TextBox 25">
            <a:extLst>
              <a:ext uri="{FF2B5EF4-FFF2-40B4-BE49-F238E27FC236}">
                <a16:creationId xmlns:a16="http://schemas.microsoft.com/office/drawing/2014/main" id="{0189CC13-9A60-915C-5786-B0593BF29546}"/>
              </a:ext>
            </a:extLst>
          </p:cNvPr>
          <p:cNvSpPr txBox="1"/>
          <p:nvPr/>
        </p:nvSpPr>
        <p:spPr>
          <a:xfrm>
            <a:off x="1398495" y="5591047"/>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igraph::strength(network)</a:t>
            </a:r>
            <a:endParaRPr lang="en-CA" b="1" dirty="0">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7DF8B642-5C00-3FFF-CD8A-1A261B3C174A}"/>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985173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Tree>
    <p:extLst>
      <p:ext uri="{BB962C8B-B14F-4D97-AF65-F5344CB8AC3E}">
        <p14:creationId xmlns:p14="http://schemas.microsoft.com/office/powerpoint/2010/main" val="2957604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TextBox 2">
            <a:extLst>
              <a:ext uri="{FF2B5EF4-FFF2-40B4-BE49-F238E27FC236}">
                <a16:creationId xmlns:a16="http://schemas.microsoft.com/office/drawing/2014/main" id="{E018C4CF-F187-52E5-4C9A-627DAB781FB0}"/>
              </a:ext>
            </a:extLst>
          </p:cNvPr>
          <p:cNvSpPr txBox="1"/>
          <p:nvPr/>
        </p:nvSpPr>
        <p:spPr>
          <a:xfrm>
            <a:off x="1398495" y="3520159"/>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223F19CC-0561-4E40-A782-934CCE60419C}"/>
              </a:ext>
            </a:extLst>
          </p:cNvPr>
          <p:cNvSpPr txBox="1"/>
          <p:nvPr/>
        </p:nvSpPr>
        <p:spPr>
          <a:xfrm>
            <a:off x="1272988" y="4621400"/>
            <a:ext cx="7566211" cy="1015663"/>
          </a:xfrm>
          <a:prstGeom prst="rect">
            <a:avLst/>
          </a:prstGeom>
          <a:noFill/>
        </p:spPr>
        <p:txBody>
          <a:bodyPr wrap="square" rtlCol="0">
            <a:spAutoFit/>
          </a:bodyPr>
          <a:lstStyle/>
          <a:p>
            <a:r>
              <a:rPr lang="en-US" sz="2000" dirty="0"/>
              <a:t>Degree and strength are </a:t>
            </a:r>
            <a:r>
              <a:rPr lang="en-US" sz="2000" b="1" dirty="0"/>
              <a:t>LOCAL</a:t>
            </a:r>
            <a:r>
              <a:rPr lang="en-US" sz="2000" dirty="0"/>
              <a:t> measures of centrality that take into account only immediate </a:t>
            </a:r>
            <a:r>
              <a:rPr lang="en-US" sz="2000" dirty="0" err="1"/>
              <a:t>neighbours</a:t>
            </a:r>
            <a:endParaRPr lang="en-US" sz="2000" i="1" dirty="0"/>
          </a:p>
          <a:p>
            <a:endParaRPr lang="en-US" sz="2000" b="1" dirty="0"/>
          </a:p>
        </p:txBody>
      </p:sp>
      <p:sp>
        <p:nvSpPr>
          <p:cNvPr id="29" name="TextBox 28">
            <a:extLst>
              <a:ext uri="{FF2B5EF4-FFF2-40B4-BE49-F238E27FC236}">
                <a16:creationId xmlns:a16="http://schemas.microsoft.com/office/drawing/2014/main" id="{D137F0B9-9A12-E619-4C56-261476461F2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084201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TextBox 2">
            <a:extLst>
              <a:ext uri="{FF2B5EF4-FFF2-40B4-BE49-F238E27FC236}">
                <a16:creationId xmlns:a16="http://schemas.microsoft.com/office/drawing/2014/main" id="{E018C4CF-F187-52E5-4C9A-627DAB781FB0}"/>
              </a:ext>
            </a:extLst>
          </p:cNvPr>
          <p:cNvSpPr txBox="1"/>
          <p:nvPr/>
        </p:nvSpPr>
        <p:spPr>
          <a:xfrm>
            <a:off x="1398495" y="3520159"/>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223F19CC-0561-4E40-A782-934CCE60419C}"/>
              </a:ext>
            </a:extLst>
          </p:cNvPr>
          <p:cNvSpPr txBox="1"/>
          <p:nvPr/>
        </p:nvSpPr>
        <p:spPr>
          <a:xfrm>
            <a:off x="1272988" y="4621400"/>
            <a:ext cx="7566211" cy="1631216"/>
          </a:xfrm>
          <a:prstGeom prst="rect">
            <a:avLst/>
          </a:prstGeom>
          <a:noFill/>
        </p:spPr>
        <p:txBody>
          <a:bodyPr wrap="square" rtlCol="0">
            <a:spAutoFit/>
          </a:bodyPr>
          <a:lstStyle/>
          <a:p>
            <a:r>
              <a:rPr lang="en-US" sz="2000" dirty="0"/>
              <a:t>Degree and strength are </a:t>
            </a:r>
            <a:r>
              <a:rPr lang="en-US" sz="2000" b="1" dirty="0"/>
              <a:t>LOCAL</a:t>
            </a:r>
            <a:r>
              <a:rPr lang="en-US" sz="2000" dirty="0"/>
              <a:t> measures of centrality that take into account only immediate </a:t>
            </a:r>
            <a:r>
              <a:rPr lang="en-US" sz="2000" dirty="0" err="1"/>
              <a:t>neighbours</a:t>
            </a:r>
            <a:endParaRPr lang="en-US" sz="2000" i="1" dirty="0"/>
          </a:p>
          <a:p>
            <a:endParaRPr lang="en-US" sz="2000" b="1" dirty="0"/>
          </a:p>
          <a:p>
            <a:r>
              <a:rPr lang="en-US" sz="2000" dirty="0"/>
              <a:t>In directed networks you can calculate separate “in-” and “out-” versions of the measures</a:t>
            </a:r>
          </a:p>
        </p:txBody>
      </p:sp>
      <p:sp>
        <p:nvSpPr>
          <p:cNvPr id="29" name="TextBox 28">
            <a:extLst>
              <a:ext uri="{FF2B5EF4-FFF2-40B4-BE49-F238E27FC236}">
                <a16:creationId xmlns:a16="http://schemas.microsoft.com/office/drawing/2014/main" id="{D137F0B9-9A12-E619-4C56-261476461F2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51456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EIGENVECTOR CENTRALITY</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eigen_centrality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36569BC6-B4E3-04F6-95AF-7627E3CF926F}"/>
              </a:ext>
            </a:extLst>
          </p:cNvPr>
          <p:cNvSpPr txBox="1"/>
          <p:nvPr/>
        </p:nvSpPr>
        <p:spPr>
          <a:xfrm>
            <a:off x="1272988" y="4323046"/>
            <a:ext cx="7566211" cy="707886"/>
          </a:xfrm>
          <a:prstGeom prst="rect">
            <a:avLst/>
          </a:prstGeom>
          <a:noFill/>
        </p:spPr>
        <p:txBody>
          <a:bodyPr wrap="square" rtlCol="0">
            <a:spAutoFit/>
          </a:bodyPr>
          <a:lstStyle/>
          <a:p>
            <a:r>
              <a:rPr lang="en-US" sz="2000" dirty="0"/>
              <a:t>Eigenvector centrality take into account a wider </a:t>
            </a:r>
            <a:r>
              <a:rPr lang="en-US" sz="2000" dirty="0" err="1"/>
              <a:t>neighbourhood</a:t>
            </a:r>
            <a:r>
              <a:rPr lang="en-US" sz="2000" dirty="0"/>
              <a:t> when measuring an individual’s centrality</a:t>
            </a:r>
          </a:p>
        </p:txBody>
      </p:sp>
      <p:sp>
        <p:nvSpPr>
          <p:cNvPr id="30" name="TextBox 29">
            <a:extLst>
              <a:ext uri="{FF2B5EF4-FFF2-40B4-BE49-F238E27FC236}">
                <a16:creationId xmlns:a16="http://schemas.microsoft.com/office/drawing/2014/main" id="{9F510F71-56A9-5F6F-912D-F34BEC6861E8}"/>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4137957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EIGENVECTOR CENTRALITY</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eigen_centrality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143723E7-27E3-5E06-14F4-C497C596D117}"/>
              </a:ext>
            </a:extLst>
          </p:cNvPr>
          <p:cNvSpPr txBox="1"/>
          <p:nvPr/>
        </p:nvSpPr>
        <p:spPr>
          <a:xfrm>
            <a:off x="1398495" y="6057174"/>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page_rank</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36569BC6-B4E3-04F6-95AF-7627E3CF926F}"/>
              </a:ext>
            </a:extLst>
          </p:cNvPr>
          <p:cNvSpPr txBox="1"/>
          <p:nvPr/>
        </p:nvSpPr>
        <p:spPr>
          <a:xfrm>
            <a:off x="1272988" y="4323046"/>
            <a:ext cx="7566211" cy="1631216"/>
          </a:xfrm>
          <a:prstGeom prst="rect">
            <a:avLst/>
          </a:prstGeom>
          <a:noFill/>
        </p:spPr>
        <p:txBody>
          <a:bodyPr wrap="square" rtlCol="0">
            <a:spAutoFit/>
          </a:bodyPr>
          <a:lstStyle/>
          <a:p>
            <a:r>
              <a:rPr lang="en-US" sz="2000" dirty="0"/>
              <a:t>Eigenvector centrality take into account a wider </a:t>
            </a:r>
            <a:r>
              <a:rPr lang="en-US" sz="2000" dirty="0" err="1"/>
              <a:t>neighbourhood</a:t>
            </a:r>
            <a:r>
              <a:rPr lang="en-US" sz="2000" dirty="0"/>
              <a:t> when measuring an individual’s centrality</a:t>
            </a:r>
          </a:p>
          <a:p>
            <a:endParaRPr lang="en-US" sz="2000" dirty="0"/>
          </a:p>
          <a:p>
            <a:r>
              <a:rPr lang="en-US" sz="2000" dirty="0"/>
              <a:t>There are additional, slightly modified variations of eigenvector centrality</a:t>
            </a:r>
          </a:p>
        </p:txBody>
      </p:sp>
      <p:sp>
        <p:nvSpPr>
          <p:cNvPr id="26" name="TextBox 25">
            <a:extLst>
              <a:ext uri="{FF2B5EF4-FFF2-40B4-BE49-F238E27FC236}">
                <a16:creationId xmlns:a16="http://schemas.microsoft.com/office/drawing/2014/main" id="{E6FDBF7D-8942-DF93-2A98-3738B0961B1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101867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398495" y="3982259"/>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igraph::betweenness(network)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A7E35676-CE98-5D11-9623-34ED89E823A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817201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398495" y="3982259"/>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igraph::betweenness(network)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8" name="Speech Bubble: Oval 27">
            <a:extLst>
              <a:ext uri="{FF2B5EF4-FFF2-40B4-BE49-F238E27FC236}">
                <a16:creationId xmlns:a16="http://schemas.microsoft.com/office/drawing/2014/main" id="{E23158A1-395C-BFDD-F8FE-1F01A4E5CE20}"/>
              </a:ext>
            </a:extLst>
          </p:cNvPr>
          <p:cNvSpPr/>
          <p:nvPr/>
        </p:nvSpPr>
        <p:spPr>
          <a:xfrm>
            <a:off x="7914526" y="692242"/>
            <a:ext cx="4074274" cy="1766086"/>
          </a:xfrm>
          <a:prstGeom prst="wedgeEllipseCallout">
            <a:avLst>
              <a:gd name="adj1" fmla="val -46193"/>
              <a:gd name="adj2" fmla="val 5883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939CEE59-160C-78BA-5999-EA0297A736CE}"/>
              </a:ext>
            </a:extLst>
          </p:cNvPr>
          <p:cNvSpPr txBox="1"/>
          <p:nvPr/>
        </p:nvSpPr>
        <p:spPr>
          <a:xfrm>
            <a:off x="8478711" y="1238412"/>
            <a:ext cx="3140363" cy="646331"/>
          </a:xfrm>
          <a:prstGeom prst="rect">
            <a:avLst/>
          </a:prstGeom>
          <a:noFill/>
        </p:spPr>
        <p:txBody>
          <a:bodyPr wrap="square" rtlCol="0">
            <a:spAutoFit/>
          </a:bodyPr>
          <a:lstStyle/>
          <a:p>
            <a:r>
              <a:rPr lang="en-US" b="1" dirty="0"/>
              <a:t>Edges can have betweenness centrality scores too!</a:t>
            </a:r>
            <a:endParaRPr lang="en-CA" b="1" dirty="0"/>
          </a:p>
        </p:txBody>
      </p:sp>
      <p:sp>
        <p:nvSpPr>
          <p:cNvPr id="30" name="TextBox 29">
            <a:extLst>
              <a:ext uri="{FF2B5EF4-FFF2-40B4-BE49-F238E27FC236}">
                <a16:creationId xmlns:a16="http://schemas.microsoft.com/office/drawing/2014/main" id="{F6DF94C8-D080-5397-0158-4B0525A2F589}"/>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ABB8659-2C43-4877-9A21-B430C78598EF}"/>
                  </a:ext>
                </a:extLst>
              </p:cNvPr>
              <p:cNvSpPr txBox="1"/>
              <p:nvPr/>
            </p:nvSpPr>
            <p:spPr>
              <a:xfrm>
                <a:off x="1272988" y="4658344"/>
                <a:ext cx="7566211" cy="1358705"/>
              </a:xfrm>
              <a:prstGeom prst="rect">
                <a:avLst/>
              </a:prstGeom>
              <a:noFill/>
            </p:spPr>
            <p:txBody>
              <a:bodyPr wrap="square" rtlCol="0">
                <a:spAutoFit/>
              </a:bodyPr>
              <a:lstStyle/>
              <a:p>
                <a:r>
                  <a:rPr lang="en-US" sz="2000" dirty="0"/>
                  <a:t>Betweenness can be standardized by using the correction factor:</a:t>
                </a:r>
              </a:p>
              <a:p>
                <a:endParaRPr lang="en-US" sz="2000" dirty="0"/>
              </a:p>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den>
                      </m:f>
                    </m:oMath>
                  </m:oMathPara>
                </a14:m>
                <a:endParaRPr lang="en-US" sz="2000" dirty="0"/>
              </a:p>
            </p:txBody>
          </p:sp>
        </mc:Choice>
        <mc:Fallback xmlns="">
          <p:sp>
            <p:nvSpPr>
              <p:cNvPr id="31" name="TextBox 30">
                <a:extLst>
                  <a:ext uri="{FF2B5EF4-FFF2-40B4-BE49-F238E27FC236}">
                    <a16:creationId xmlns:a16="http://schemas.microsoft.com/office/drawing/2014/main" id="{CABB8659-2C43-4877-9A21-B430C78598EF}"/>
                  </a:ext>
                </a:extLst>
              </p:cNvPr>
              <p:cNvSpPr txBox="1">
                <a:spLocks noRot="1" noChangeAspect="1" noMove="1" noResize="1" noEditPoints="1" noAdjustHandles="1" noChangeArrowheads="1" noChangeShapeType="1" noTextEdit="1"/>
              </p:cNvSpPr>
              <p:nvPr/>
            </p:nvSpPr>
            <p:spPr>
              <a:xfrm>
                <a:off x="1272988" y="4658344"/>
                <a:ext cx="7566211" cy="1358705"/>
              </a:xfrm>
              <a:prstGeom prst="rect">
                <a:avLst/>
              </a:prstGeom>
              <a:blipFill>
                <a:blip r:embed="rId2"/>
                <a:stretch>
                  <a:fillRect l="-886" t="-2242"/>
                </a:stretch>
              </a:blipFill>
            </p:spPr>
            <p:txBody>
              <a:bodyPr/>
              <a:lstStyle/>
              <a:p>
                <a:r>
                  <a:rPr lang="fr-FR">
                    <a:noFill/>
                  </a:rPr>
                  <a:t> </a:t>
                </a:r>
              </a:p>
            </p:txBody>
          </p:sp>
        </mc:Fallback>
      </mc:AlternateContent>
    </p:spTree>
    <p:extLst>
      <p:ext uri="{BB962C8B-B14F-4D97-AF65-F5344CB8AC3E}">
        <p14:creationId xmlns:p14="http://schemas.microsoft.com/office/powerpoint/2010/main" val="572507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506072" y="5004236"/>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igraph::closeness(network)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FFF76D18-FF95-05AE-8C57-9297D52E091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85197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30" name="TextBox 29">
            <a:extLst>
              <a:ext uri="{FF2B5EF4-FFF2-40B4-BE49-F238E27FC236}">
                <a16:creationId xmlns:a16="http://schemas.microsoft.com/office/drawing/2014/main" id="{F2B9ACB7-D74D-669B-4B14-F1C571DA11EF}"/>
              </a:ext>
            </a:extLst>
          </p:cNvPr>
          <p:cNvSpPr txBox="1"/>
          <p:nvPr/>
        </p:nvSpPr>
        <p:spPr>
          <a:xfrm>
            <a:off x="1272988" y="5083215"/>
            <a:ext cx="7566211" cy="1015663"/>
          </a:xfrm>
          <a:prstGeom prst="rect">
            <a:avLst/>
          </a:prstGeom>
          <a:noFill/>
        </p:spPr>
        <p:txBody>
          <a:bodyPr wrap="square" rtlCol="0">
            <a:spAutoFit/>
          </a:bodyPr>
          <a:lstStyle/>
          <a:p>
            <a:r>
              <a:rPr lang="en-US" sz="2000" dirty="0"/>
              <a:t>Betweenness and closeness are </a:t>
            </a:r>
            <a:r>
              <a:rPr lang="en-US" sz="2000" b="1" dirty="0"/>
              <a:t>GLOBAL</a:t>
            </a:r>
            <a:r>
              <a:rPr lang="en-US" sz="2000" dirty="0"/>
              <a:t> measures of centrality that take into account only immediate </a:t>
            </a:r>
            <a:r>
              <a:rPr lang="en-US" sz="2000" dirty="0" err="1"/>
              <a:t>neighbours</a:t>
            </a:r>
            <a:endParaRPr lang="en-US" sz="2000" i="1" dirty="0"/>
          </a:p>
          <a:p>
            <a:endParaRPr lang="en-US" sz="2000" b="1" dirty="0"/>
          </a:p>
        </p:txBody>
      </p:sp>
      <p:sp>
        <p:nvSpPr>
          <p:cNvPr id="31" name="TextBox 30">
            <a:extLst>
              <a:ext uri="{FF2B5EF4-FFF2-40B4-BE49-F238E27FC236}">
                <a16:creationId xmlns:a16="http://schemas.microsoft.com/office/drawing/2014/main" id="{94FB090D-BD66-3AE4-C1A6-DC507DC6E8EB}"/>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4138300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015663"/>
          </a:xfrm>
          <a:prstGeom prst="rect">
            <a:avLst/>
          </a:prstGeom>
          <a:noFill/>
        </p:spPr>
        <p:txBody>
          <a:bodyPr wrap="square" rtlCol="0">
            <a:spAutoFit/>
          </a:bodyPr>
          <a:lstStyle/>
          <a:p>
            <a:r>
              <a:rPr lang="en-US" sz="2000" i="1" dirty="0"/>
              <a:t>An important note on calculating betweenness and closeness in igraph</a:t>
            </a:r>
          </a:p>
          <a:p>
            <a:endParaRPr lang="en-US" sz="2000" i="1" dirty="0"/>
          </a:p>
          <a:p>
            <a:r>
              <a:rPr lang="en-US" sz="2000" dirty="0">
                <a:hlinkClick r:id="rId2"/>
              </a:rPr>
              <a:t>https://twitter.com/mattjsilk/status/997029135548669957</a:t>
            </a:r>
            <a:endParaRPr lang="en-US" sz="2000" dirty="0"/>
          </a:p>
        </p:txBody>
      </p:sp>
      <p:pic>
        <p:nvPicPr>
          <p:cNvPr id="5" name="Picture 4" descr="A picture containing accessory&#10;&#10;Description automatically generated">
            <a:extLst>
              <a:ext uri="{FF2B5EF4-FFF2-40B4-BE49-F238E27FC236}">
                <a16:creationId xmlns:a16="http://schemas.microsoft.com/office/drawing/2014/main" id="{731BEBD2-C181-F859-80A1-F7969700D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484" y="3000524"/>
            <a:ext cx="3873315" cy="2306581"/>
          </a:xfrm>
          <a:prstGeom prst="rect">
            <a:avLst/>
          </a:prstGeom>
        </p:spPr>
      </p:pic>
      <p:pic>
        <p:nvPicPr>
          <p:cNvPr id="9" name="Picture 8">
            <a:extLst>
              <a:ext uri="{FF2B5EF4-FFF2-40B4-BE49-F238E27FC236}">
                <a16:creationId xmlns:a16="http://schemas.microsoft.com/office/drawing/2014/main" id="{003C67BD-0905-326C-71A5-8F5910B41145}"/>
              </a:ext>
            </a:extLst>
          </p:cNvPr>
          <p:cNvPicPr>
            <a:picLocks noChangeAspect="1"/>
          </p:cNvPicPr>
          <p:nvPr/>
        </p:nvPicPr>
        <p:blipFill rotWithShape="1">
          <a:blip r:embed="rId4">
            <a:extLst>
              <a:ext uri="{28A0092B-C50C-407E-A947-70E740481C1C}">
                <a14:useLocalDpi xmlns:a14="http://schemas.microsoft.com/office/drawing/2010/main" val="0"/>
              </a:ext>
            </a:extLst>
          </a:blip>
          <a:srcRect l="810" t="40098" r="882"/>
          <a:stretch/>
        </p:blipFill>
        <p:spPr>
          <a:xfrm>
            <a:off x="909917" y="5443108"/>
            <a:ext cx="6234954" cy="376681"/>
          </a:xfrm>
          <a:prstGeom prst="rect">
            <a:avLst/>
          </a:prstGeom>
        </p:spPr>
      </p:pic>
      <p:sp>
        <p:nvSpPr>
          <p:cNvPr id="10" name="TextBox 9">
            <a:extLst>
              <a:ext uri="{FF2B5EF4-FFF2-40B4-BE49-F238E27FC236}">
                <a16:creationId xmlns:a16="http://schemas.microsoft.com/office/drawing/2014/main" id="{EF992C2A-7D41-DE30-E62F-2EC0F9FF7CBA}"/>
              </a:ext>
            </a:extLst>
          </p:cNvPr>
          <p:cNvSpPr txBox="1"/>
          <p:nvPr/>
        </p:nvSpPr>
        <p:spPr>
          <a:xfrm>
            <a:off x="3025590" y="5131404"/>
            <a:ext cx="439270" cy="369332"/>
          </a:xfrm>
          <a:prstGeom prst="rect">
            <a:avLst/>
          </a:prstGeom>
          <a:noFill/>
        </p:spPr>
        <p:txBody>
          <a:bodyPr wrap="square" rtlCol="0">
            <a:spAutoFit/>
          </a:bodyPr>
          <a:lstStyle/>
          <a:p>
            <a:r>
              <a:rPr lang="en-US" b="1" dirty="0">
                <a:solidFill>
                  <a:srgbClr val="FF0000"/>
                </a:solidFill>
              </a:rPr>
              <a:t>7</a:t>
            </a:r>
            <a:endParaRPr lang="en-CA" b="1" dirty="0">
              <a:solidFill>
                <a:srgbClr val="FF0000"/>
              </a:solidFill>
            </a:endParaRPr>
          </a:p>
        </p:txBody>
      </p:sp>
      <p:sp>
        <p:nvSpPr>
          <p:cNvPr id="11" name="TextBox 10">
            <a:extLst>
              <a:ext uri="{FF2B5EF4-FFF2-40B4-BE49-F238E27FC236}">
                <a16:creationId xmlns:a16="http://schemas.microsoft.com/office/drawing/2014/main" id="{A64DCF96-2646-9E69-2E9E-2EC386C7E023}"/>
              </a:ext>
            </a:extLst>
          </p:cNvPr>
          <p:cNvSpPr txBox="1"/>
          <p:nvPr/>
        </p:nvSpPr>
        <p:spPr>
          <a:xfrm>
            <a:off x="3348320" y="5140369"/>
            <a:ext cx="439270" cy="369332"/>
          </a:xfrm>
          <a:prstGeom prst="rect">
            <a:avLst/>
          </a:prstGeom>
          <a:noFill/>
        </p:spPr>
        <p:txBody>
          <a:bodyPr wrap="square" rtlCol="0">
            <a:spAutoFit/>
          </a:bodyPr>
          <a:lstStyle/>
          <a:p>
            <a:r>
              <a:rPr lang="en-US" b="1" dirty="0">
                <a:solidFill>
                  <a:srgbClr val="FF0000"/>
                </a:solidFill>
              </a:rPr>
              <a:t>8</a:t>
            </a:r>
            <a:endParaRPr lang="en-CA" b="1" dirty="0">
              <a:solidFill>
                <a:srgbClr val="FF0000"/>
              </a:solidFill>
            </a:endParaRPr>
          </a:p>
        </p:txBody>
      </p:sp>
      <p:sp>
        <p:nvSpPr>
          <p:cNvPr id="12" name="TextBox 11">
            <a:extLst>
              <a:ext uri="{FF2B5EF4-FFF2-40B4-BE49-F238E27FC236}">
                <a16:creationId xmlns:a16="http://schemas.microsoft.com/office/drawing/2014/main" id="{7D1416DE-03E7-CE8E-9692-EA288E29E282}"/>
              </a:ext>
            </a:extLst>
          </p:cNvPr>
          <p:cNvSpPr txBox="1"/>
          <p:nvPr/>
        </p:nvSpPr>
        <p:spPr>
          <a:xfrm>
            <a:off x="7539318" y="2905349"/>
            <a:ext cx="4258235" cy="3139321"/>
          </a:xfrm>
          <a:prstGeom prst="rect">
            <a:avLst/>
          </a:prstGeom>
          <a:noFill/>
        </p:spPr>
        <p:txBody>
          <a:bodyPr wrap="square" rtlCol="0">
            <a:spAutoFit/>
          </a:bodyPr>
          <a:lstStyle/>
          <a:p>
            <a:r>
              <a:rPr lang="en-US" dirty="0"/>
              <a:t>By default in shortest paths calculations igraph treats edge weights as costs</a:t>
            </a:r>
          </a:p>
          <a:p>
            <a:endParaRPr lang="en-US" dirty="0"/>
          </a:p>
          <a:p>
            <a:endParaRPr lang="en-US" dirty="0"/>
          </a:p>
          <a:p>
            <a:r>
              <a:rPr lang="en-US" dirty="0"/>
              <a:t>This is not a sensible option for most social networks</a:t>
            </a:r>
          </a:p>
          <a:p>
            <a:endParaRPr lang="en-US" dirty="0"/>
          </a:p>
          <a:p>
            <a:endParaRPr lang="en-US" dirty="0"/>
          </a:p>
          <a:p>
            <a:r>
              <a:rPr lang="en-US" dirty="0"/>
              <a:t>So we </a:t>
            </a:r>
            <a:r>
              <a:rPr lang="en-US" b="1" dirty="0"/>
              <a:t>MUST</a:t>
            </a:r>
            <a:r>
              <a:rPr lang="en-US" dirty="0"/>
              <a:t> manually specify edge weights in the calculation or use </a:t>
            </a:r>
            <a:r>
              <a:rPr lang="en-US" b="1" i="1" dirty="0" err="1"/>
              <a:t>tnet</a:t>
            </a:r>
            <a:r>
              <a:rPr lang="en-US" dirty="0"/>
              <a:t> (where this is done automatically)</a:t>
            </a:r>
            <a:endParaRPr lang="en-CA" dirty="0"/>
          </a:p>
        </p:txBody>
      </p:sp>
      <p:sp>
        <p:nvSpPr>
          <p:cNvPr id="13" name="TextBox 12">
            <a:extLst>
              <a:ext uri="{FF2B5EF4-FFF2-40B4-BE49-F238E27FC236}">
                <a16:creationId xmlns:a16="http://schemas.microsoft.com/office/drawing/2014/main" id="{2460A891-95D0-5702-157A-CD459FF42FFD}"/>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153548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95C20606-6482-3332-0C82-6171C60C0738}"/>
              </a:ext>
            </a:extLst>
          </p:cNvPr>
          <p:cNvSpPr txBox="1"/>
          <p:nvPr/>
        </p:nvSpPr>
        <p:spPr>
          <a:xfrm>
            <a:off x="1398492" y="4975997"/>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FLOW BETWEENNESS is an alternative global measure that quantifies “information flow” through a node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BA74B407-2B20-B744-F96D-E2A70FD52E3A}"/>
              </a:ext>
            </a:extLst>
          </p:cNvPr>
          <p:cNvSpPr txBox="1"/>
          <p:nvPr/>
        </p:nvSpPr>
        <p:spPr>
          <a:xfrm>
            <a:off x="1398492" y="6063285"/>
            <a:ext cx="6562164"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sna</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flowbet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adjacency_matrix</a:t>
            </a:r>
            <a:r>
              <a:rPr lang="en-US" b="1" dirty="0">
                <a:latin typeface="Courier New" panose="02070309020205020404" pitchFamily="49" charset="0"/>
                <a:cs typeface="Courier New" panose="02070309020205020404" pitchFamily="49" charset="0"/>
              </a:rPr>
              <a:t>)</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1E17EA14-5B1D-38C9-21C0-4F22788487DD}"/>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89459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
        <p:nvSpPr>
          <p:cNvPr id="19" name="TextBox 18">
            <a:extLst>
              <a:ext uri="{FF2B5EF4-FFF2-40B4-BE49-F238E27FC236}">
                <a16:creationId xmlns:a16="http://schemas.microsoft.com/office/drawing/2014/main" id="{20626669-2D3D-4B66-84AE-4C2E6E4C5959}"/>
              </a:ext>
            </a:extLst>
          </p:cNvPr>
          <p:cNvSpPr txBox="1"/>
          <p:nvPr/>
        </p:nvSpPr>
        <p:spPr>
          <a:xfrm>
            <a:off x="7468677" y="3839408"/>
            <a:ext cx="1166949" cy="461665"/>
          </a:xfrm>
          <a:prstGeom prst="rect">
            <a:avLst/>
          </a:prstGeom>
          <a:noFill/>
        </p:spPr>
        <p:txBody>
          <a:bodyPr wrap="square">
            <a:spAutoFit/>
          </a:bodyPr>
          <a:lstStyle/>
          <a:p>
            <a:r>
              <a:rPr lang="en-US" sz="2400" b="1" dirty="0">
                <a:solidFill>
                  <a:srgbClr val="00B050"/>
                </a:solidFill>
              </a:rPr>
              <a:t>Edges</a:t>
            </a:r>
            <a:endParaRPr lang="fr-FR" sz="2400" dirty="0"/>
          </a:p>
        </p:txBody>
      </p:sp>
      <p:pic>
        <p:nvPicPr>
          <p:cNvPr id="21" name="Picture 20">
            <a:extLst>
              <a:ext uri="{FF2B5EF4-FFF2-40B4-BE49-F238E27FC236}">
                <a16:creationId xmlns:a16="http://schemas.microsoft.com/office/drawing/2014/main" id="{E740E28C-123C-42C1-BE6B-21EC27FB9F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9399" y="4560904"/>
            <a:ext cx="1838556" cy="1034188"/>
          </a:xfrm>
          <a:prstGeom prst="ellipse">
            <a:avLst/>
          </a:prstGeom>
          <a:ln>
            <a:noFill/>
          </a:ln>
          <a:effectLst>
            <a:softEdge rad="112500"/>
          </a:effectLst>
        </p:spPr>
      </p:pic>
      <p:pic>
        <p:nvPicPr>
          <p:cNvPr id="23" name="Picture 22">
            <a:extLst>
              <a:ext uri="{FF2B5EF4-FFF2-40B4-BE49-F238E27FC236}">
                <a16:creationId xmlns:a16="http://schemas.microsoft.com/office/drawing/2014/main" id="{50DAC79B-5D50-4382-8EBE-F0674432C632}"/>
              </a:ext>
            </a:extLst>
          </p:cNvPr>
          <p:cNvPicPr>
            <a:picLocks noChangeAspect="1"/>
          </p:cNvPicPr>
          <p:nvPr/>
        </p:nvPicPr>
        <p:blipFill rotWithShape="1">
          <a:blip r:embed="rId8">
            <a:extLst>
              <a:ext uri="{28A0092B-C50C-407E-A947-70E740481C1C}">
                <a14:useLocalDpi xmlns:a14="http://schemas.microsoft.com/office/drawing/2010/main" val="0"/>
              </a:ext>
            </a:extLst>
          </a:blip>
          <a:srcRect b="14682"/>
          <a:stretch/>
        </p:blipFill>
        <p:spPr>
          <a:xfrm>
            <a:off x="8354630" y="4070240"/>
            <a:ext cx="1965382" cy="1057462"/>
          </a:xfrm>
          <a:prstGeom prst="ellipse">
            <a:avLst/>
          </a:prstGeom>
          <a:ln>
            <a:noFill/>
          </a:ln>
          <a:effectLst>
            <a:softEdge rad="112500"/>
          </a:effectLst>
        </p:spPr>
      </p:pic>
      <p:pic>
        <p:nvPicPr>
          <p:cNvPr id="25" name="Picture 24">
            <a:extLst>
              <a:ext uri="{FF2B5EF4-FFF2-40B4-BE49-F238E27FC236}">
                <a16:creationId xmlns:a16="http://schemas.microsoft.com/office/drawing/2014/main" id="{712884CE-B44F-4072-AA96-2C22DCADFCBA}"/>
              </a:ext>
            </a:extLst>
          </p:cNvPr>
          <p:cNvPicPr>
            <a:picLocks noChangeAspect="1"/>
          </p:cNvPicPr>
          <p:nvPr/>
        </p:nvPicPr>
        <p:blipFill rotWithShape="1">
          <a:blip r:embed="rId9">
            <a:extLst>
              <a:ext uri="{28A0092B-C50C-407E-A947-70E740481C1C}">
                <a14:useLocalDpi xmlns:a14="http://schemas.microsoft.com/office/drawing/2010/main" val="0"/>
              </a:ext>
            </a:extLst>
          </a:blip>
          <a:srcRect l="25003" r="9475"/>
          <a:stretch/>
        </p:blipFill>
        <p:spPr>
          <a:xfrm>
            <a:off x="8511712" y="5240917"/>
            <a:ext cx="1415266" cy="1214400"/>
          </a:xfrm>
          <a:prstGeom prst="ellipse">
            <a:avLst/>
          </a:prstGeom>
          <a:ln>
            <a:noFill/>
          </a:ln>
          <a:effectLst>
            <a:softEdge rad="112500"/>
          </a:effectLst>
        </p:spPr>
      </p:pic>
      <p:pic>
        <p:nvPicPr>
          <p:cNvPr id="27" name="Picture 26">
            <a:extLst>
              <a:ext uri="{FF2B5EF4-FFF2-40B4-BE49-F238E27FC236}">
                <a16:creationId xmlns:a16="http://schemas.microsoft.com/office/drawing/2014/main" id="{85BE5EF7-B9D8-4F3E-AB83-6076753A1C72}"/>
              </a:ext>
            </a:extLst>
          </p:cNvPr>
          <p:cNvPicPr>
            <a:picLocks noChangeAspect="1"/>
          </p:cNvPicPr>
          <p:nvPr/>
        </p:nvPicPr>
        <p:blipFill rotWithShape="1">
          <a:blip r:embed="rId10">
            <a:extLst>
              <a:ext uri="{28A0092B-C50C-407E-A947-70E740481C1C}">
                <a14:useLocalDpi xmlns:a14="http://schemas.microsoft.com/office/drawing/2010/main" val="0"/>
              </a:ext>
            </a:extLst>
          </a:blip>
          <a:srcRect l="9314" r="9646"/>
          <a:stretch/>
        </p:blipFill>
        <p:spPr>
          <a:xfrm>
            <a:off x="10175702" y="4849817"/>
            <a:ext cx="1694081" cy="1392743"/>
          </a:xfrm>
          <a:prstGeom prst="ellipse">
            <a:avLst/>
          </a:prstGeom>
          <a:ln>
            <a:noFill/>
          </a:ln>
          <a:effectLst>
            <a:softEdge rad="112500"/>
          </a:effectLst>
        </p:spPr>
      </p:pic>
      <p:pic>
        <p:nvPicPr>
          <p:cNvPr id="29" name="Picture 28">
            <a:extLst>
              <a:ext uri="{FF2B5EF4-FFF2-40B4-BE49-F238E27FC236}">
                <a16:creationId xmlns:a16="http://schemas.microsoft.com/office/drawing/2014/main" id="{16FB31C4-47CD-42C4-A561-762F145FCBA3}"/>
              </a:ext>
            </a:extLst>
          </p:cNvPr>
          <p:cNvPicPr>
            <a:picLocks noChangeAspect="1"/>
          </p:cNvPicPr>
          <p:nvPr/>
        </p:nvPicPr>
        <p:blipFill rotWithShape="1">
          <a:blip r:embed="rId11">
            <a:extLst>
              <a:ext uri="{28A0092B-C50C-407E-A947-70E740481C1C}">
                <a14:useLocalDpi xmlns:a14="http://schemas.microsoft.com/office/drawing/2010/main" val="0"/>
              </a:ext>
            </a:extLst>
          </a:blip>
          <a:srcRect l="30356" r="14267"/>
          <a:stretch/>
        </p:blipFill>
        <p:spPr>
          <a:xfrm>
            <a:off x="10320012" y="3635202"/>
            <a:ext cx="1480102" cy="993999"/>
          </a:xfrm>
          <a:prstGeom prst="ellipse">
            <a:avLst/>
          </a:prstGeom>
          <a:ln>
            <a:noFill/>
          </a:ln>
          <a:effectLst>
            <a:softEdge rad="112500"/>
          </a:effectLst>
        </p:spPr>
      </p:pic>
    </p:spTree>
    <p:extLst>
      <p:ext uri="{BB962C8B-B14F-4D97-AF65-F5344CB8AC3E}">
        <p14:creationId xmlns:p14="http://schemas.microsoft.com/office/powerpoint/2010/main" val="56108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pic>
        <p:nvPicPr>
          <p:cNvPr id="8" name="Picture 7" descr="Diagram&#10;&#10;Description automatically generated with medium confidence">
            <a:extLst>
              <a:ext uri="{FF2B5EF4-FFF2-40B4-BE49-F238E27FC236}">
                <a16:creationId xmlns:a16="http://schemas.microsoft.com/office/drawing/2014/main" id="{756C143D-138D-E9FA-A1AB-93AEC95C6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415455"/>
            <a:ext cx="8222877" cy="3124969"/>
          </a:xfrm>
          <a:prstGeom prst="rect">
            <a:avLst/>
          </a:prstGeom>
        </p:spPr>
      </p:pic>
      <p:sp>
        <p:nvSpPr>
          <p:cNvPr id="9" name="TextBox 8">
            <a:extLst>
              <a:ext uri="{FF2B5EF4-FFF2-40B4-BE49-F238E27FC236}">
                <a16:creationId xmlns:a16="http://schemas.microsoft.com/office/drawing/2014/main" id="{5F812061-8F6C-A1E9-AFB9-02B00C94A86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42747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sp>
        <p:nvSpPr>
          <p:cNvPr id="5" name="TextBox 4">
            <a:extLst>
              <a:ext uri="{FF2B5EF4-FFF2-40B4-BE49-F238E27FC236}">
                <a16:creationId xmlns:a16="http://schemas.microsoft.com/office/drawing/2014/main" id="{626D352C-88AE-D899-9026-76513A54129B}"/>
              </a:ext>
            </a:extLst>
          </p:cNvPr>
          <p:cNvSpPr txBox="1"/>
          <p:nvPr/>
        </p:nvSpPr>
        <p:spPr>
          <a:xfrm>
            <a:off x="1138518" y="3339012"/>
            <a:ext cx="705522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EDGE WEIGHT VARIANCE measures how differentiated an individual’s social connections are</a:t>
            </a:r>
            <a:endParaRPr lang="en-CA" sz="2400" dirty="0">
              <a:solidFill>
                <a:schemeClr val="accent5">
                  <a:lumMod val="20000"/>
                  <a:lumOff val="80000"/>
                </a:schemeClr>
              </a:solidFill>
            </a:endParaRPr>
          </a:p>
        </p:txBody>
      </p:sp>
      <p:grpSp>
        <p:nvGrpSpPr>
          <p:cNvPr id="7" name="Group 6">
            <a:extLst>
              <a:ext uri="{FF2B5EF4-FFF2-40B4-BE49-F238E27FC236}">
                <a16:creationId xmlns:a16="http://schemas.microsoft.com/office/drawing/2014/main" id="{C690F718-5C25-D95E-5F67-DE83C7897D1A}"/>
              </a:ext>
            </a:extLst>
          </p:cNvPr>
          <p:cNvGrpSpPr/>
          <p:nvPr/>
        </p:nvGrpSpPr>
        <p:grpSpPr>
          <a:xfrm>
            <a:off x="9408151" y="3429000"/>
            <a:ext cx="1788767" cy="3083888"/>
            <a:chOff x="9277162" y="2195066"/>
            <a:chExt cx="1788767" cy="3083888"/>
          </a:xfrm>
        </p:grpSpPr>
        <p:cxnSp>
          <p:nvCxnSpPr>
            <p:cNvPr id="9" name="Straight Connector 8">
              <a:extLst>
                <a:ext uri="{FF2B5EF4-FFF2-40B4-BE49-F238E27FC236}">
                  <a16:creationId xmlns:a16="http://schemas.microsoft.com/office/drawing/2014/main" id="{24D5D121-A212-FCB7-FD0C-54C02E8993B1}"/>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40DA58-8F98-8013-5B50-D667745A67A7}"/>
                </a:ext>
              </a:extLst>
            </p:cNvPr>
            <p:cNvCxnSpPr>
              <a:cxnSpLocks/>
            </p:cNvCxnSpPr>
            <p:nvPr/>
          </p:nvCxnSpPr>
          <p:spPr>
            <a:xfrm flipH="1" flipV="1">
              <a:off x="9886533" y="2366705"/>
              <a:ext cx="747976" cy="102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055F83-1C36-624F-015D-7E7A97EB1CE1}"/>
                </a:ext>
              </a:extLst>
            </p:cNvPr>
            <p:cNvCxnSpPr>
              <a:cxnSpLocks/>
            </p:cNvCxnSpPr>
            <p:nvPr/>
          </p:nvCxnSpPr>
          <p:spPr>
            <a:xfrm>
              <a:off x="9886533" y="2366704"/>
              <a:ext cx="664482" cy="16371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A7D8F2-A418-9339-8996-E0F1587CD23E}"/>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D235365-3596-B9CF-6905-26E67BEDD66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4719AD-6F8E-227A-3E65-DABA899CAB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A99CB21-14F4-2AB1-7D88-A13E685D9700}"/>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45906F3B-C7BC-A71F-A27A-EF1E4C157C71}"/>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A08E884C-69AD-A109-03C3-BB64D68A6686}"/>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FE5A9-27D5-FA94-30AE-197CA4B8700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4288D4-E38C-FF32-DEB1-4CF602DA7B66}"/>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F8B617-670C-BB27-4F05-74D9357FDCD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87DEFE-DAF4-161A-FF89-CBAB770E1FEA}"/>
                </a:ext>
              </a:extLst>
            </p:cNvPr>
            <p:cNvCxnSpPr>
              <a:cxnSpLocks/>
            </p:cNvCxnSpPr>
            <p:nvPr/>
          </p:nvCxnSpPr>
          <p:spPr>
            <a:xfrm flipV="1">
              <a:off x="9969302" y="4003871"/>
              <a:ext cx="581713" cy="353047"/>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660345-5E68-F83E-85AC-F4CF39B63EF1}"/>
                </a:ext>
              </a:extLst>
            </p:cNvPr>
            <p:cNvCxnSpPr>
              <a:cxnSpLocks/>
            </p:cNvCxnSpPr>
            <p:nvPr/>
          </p:nvCxnSpPr>
          <p:spPr>
            <a:xfrm>
              <a:off x="9969302" y="4379070"/>
              <a:ext cx="427782" cy="728246"/>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53D337-AB2F-9321-D2C3-C8D06970837C}"/>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515B2E1-FD06-87E8-43BB-A7AF5C6A7E38}"/>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070929F-1D6B-E294-8034-AEFB3641195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5551AC6A-1D6E-DB7F-EA41-7DFAE220BCB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a:extLst>
              <a:ext uri="{FF2B5EF4-FFF2-40B4-BE49-F238E27FC236}">
                <a16:creationId xmlns:a16="http://schemas.microsoft.com/office/drawing/2014/main" id="{E5EEE3AB-9697-3B73-0621-D511E1A12FFA}"/>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428146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sp>
        <p:nvSpPr>
          <p:cNvPr id="5" name="TextBox 4">
            <a:extLst>
              <a:ext uri="{FF2B5EF4-FFF2-40B4-BE49-F238E27FC236}">
                <a16:creationId xmlns:a16="http://schemas.microsoft.com/office/drawing/2014/main" id="{626D352C-88AE-D899-9026-76513A54129B}"/>
              </a:ext>
            </a:extLst>
          </p:cNvPr>
          <p:cNvSpPr txBox="1"/>
          <p:nvPr/>
        </p:nvSpPr>
        <p:spPr>
          <a:xfrm>
            <a:off x="1138518" y="3339012"/>
            <a:ext cx="705522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EDGE WEIGHT VARIANCE measures how differentiated an individual’s social connections are</a:t>
            </a:r>
            <a:endParaRPr lang="en-CA" sz="2400" dirty="0">
              <a:solidFill>
                <a:schemeClr val="accent5">
                  <a:lumMod val="20000"/>
                  <a:lumOff val="80000"/>
                </a:schemeClr>
              </a:solidFill>
            </a:endParaRPr>
          </a:p>
        </p:txBody>
      </p:sp>
      <p:grpSp>
        <p:nvGrpSpPr>
          <p:cNvPr id="7" name="Group 6">
            <a:extLst>
              <a:ext uri="{FF2B5EF4-FFF2-40B4-BE49-F238E27FC236}">
                <a16:creationId xmlns:a16="http://schemas.microsoft.com/office/drawing/2014/main" id="{C690F718-5C25-D95E-5F67-DE83C7897D1A}"/>
              </a:ext>
            </a:extLst>
          </p:cNvPr>
          <p:cNvGrpSpPr/>
          <p:nvPr/>
        </p:nvGrpSpPr>
        <p:grpSpPr>
          <a:xfrm>
            <a:off x="9408151" y="3429000"/>
            <a:ext cx="1788767" cy="3083888"/>
            <a:chOff x="9277162" y="2195066"/>
            <a:chExt cx="1788767" cy="3083888"/>
          </a:xfrm>
        </p:grpSpPr>
        <p:cxnSp>
          <p:nvCxnSpPr>
            <p:cNvPr id="9" name="Straight Connector 8">
              <a:extLst>
                <a:ext uri="{FF2B5EF4-FFF2-40B4-BE49-F238E27FC236}">
                  <a16:creationId xmlns:a16="http://schemas.microsoft.com/office/drawing/2014/main" id="{24D5D121-A212-FCB7-FD0C-54C02E8993B1}"/>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40DA58-8F98-8013-5B50-D667745A67A7}"/>
                </a:ext>
              </a:extLst>
            </p:cNvPr>
            <p:cNvCxnSpPr>
              <a:cxnSpLocks/>
            </p:cNvCxnSpPr>
            <p:nvPr/>
          </p:nvCxnSpPr>
          <p:spPr>
            <a:xfrm flipH="1" flipV="1">
              <a:off x="9886533" y="2366705"/>
              <a:ext cx="747976" cy="102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055F83-1C36-624F-015D-7E7A97EB1CE1}"/>
                </a:ext>
              </a:extLst>
            </p:cNvPr>
            <p:cNvCxnSpPr>
              <a:cxnSpLocks/>
            </p:cNvCxnSpPr>
            <p:nvPr/>
          </p:nvCxnSpPr>
          <p:spPr>
            <a:xfrm>
              <a:off x="9886533" y="2366704"/>
              <a:ext cx="664482" cy="16371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A7D8F2-A418-9339-8996-E0F1587CD23E}"/>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D235365-3596-B9CF-6905-26E67BEDD66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4719AD-6F8E-227A-3E65-DABA899CAB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A99CB21-14F4-2AB1-7D88-A13E685D9700}"/>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45906F3B-C7BC-A71F-A27A-EF1E4C157C71}"/>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A08E884C-69AD-A109-03C3-BB64D68A6686}"/>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FE5A9-27D5-FA94-30AE-197CA4B8700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4288D4-E38C-FF32-DEB1-4CF602DA7B66}"/>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F8B617-670C-BB27-4F05-74D9357FDCD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87DEFE-DAF4-161A-FF89-CBAB770E1FEA}"/>
                </a:ext>
              </a:extLst>
            </p:cNvPr>
            <p:cNvCxnSpPr>
              <a:cxnSpLocks/>
            </p:cNvCxnSpPr>
            <p:nvPr/>
          </p:nvCxnSpPr>
          <p:spPr>
            <a:xfrm flipV="1">
              <a:off x="9969302" y="4003871"/>
              <a:ext cx="581713" cy="353047"/>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660345-5E68-F83E-85AC-F4CF39B63EF1}"/>
                </a:ext>
              </a:extLst>
            </p:cNvPr>
            <p:cNvCxnSpPr>
              <a:cxnSpLocks/>
            </p:cNvCxnSpPr>
            <p:nvPr/>
          </p:nvCxnSpPr>
          <p:spPr>
            <a:xfrm>
              <a:off x="9969302" y="4379070"/>
              <a:ext cx="427782" cy="728246"/>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53D337-AB2F-9321-D2C3-C8D06970837C}"/>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515B2E1-FD06-87E8-43BB-A7AF5C6A7E38}"/>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070929F-1D6B-E294-8034-AEFB3641195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5551AC6A-1D6E-DB7F-EA41-7DFAE220BCB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285294E-C559-F2E0-00CD-4608B34150EC}"/>
              </a:ext>
            </a:extLst>
          </p:cNvPr>
          <p:cNvSpPr txBox="1"/>
          <p:nvPr/>
        </p:nvSpPr>
        <p:spPr>
          <a:xfrm>
            <a:off x="1205753" y="4963607"/>
            <a:ext cx="6920754" cy="646331"/>
          </a:xfrm>
          <a:prstGeom prst="rect">
            <a:avLst/>
          </a:prstGeom>
          <a:noFill/>
        </p:spPr>
        <p:txBody>
          <a:bodyPr wrap="square" rtlCol="0">
            <a:spAutoFit/>
          </a:bodyPr>
          <a:lstStyle/>
          <a:p>
            <a:r>
              <a:rPr lang="en-US" dirty="0"/>
              <a:t>These measures can tell us about how socially embedded an individual is, which may be important in assessing social integration in a group</a:t>
            </a:r>
            <a:endParaRPr lang="en-CA" dirty="0"/>
          </a:p>
        </p:txBody>
      </p:sp>
      <p:sp>
        <p:nvSpPr>
          <p:cNvPr id="28" name="TextBox 27">
            <a:extLst>
              <a:ext uri="{FF2B5EF4-FFF2-40B4-BE49-F238E27FC236}">
                <a16:creationId xmlns:a16="http://schemas.microsoft.com/office/drawing/2014/main" id="{AB8680D4-6657-E443-2E00-B8F612579991}"/>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745351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015663"/>
          </a:xfrm>
          <a:prstGeom prst="rect">
            <a:avLst/>
          </a:prstGeom>
          <a:noFill/>
        </p:spPr>
        <p:txBody>
          <a:bodyPr wrap="square" rtlCol="0">
            <a:spAutoFit/>
          </a:bodyPr>
          <a:lstStyle/>
          <a:p>
            <a:r>
              <a:rPr lang="en-US" sz="2000" dirty="0"/>
              <a:t>Using multiple social network measures can tell us more about an individual’s social network position than just picking one</a:t>
            </a:r>
          </a:p>
          <a:p>
            <a:endParaRPr lang="en-US" sz="2000" b="1" dirty="0"/>
          </a:p>
        </p:txBody>
      </p:sp>
      <p:pic>
        <p:nvPicPr>
          <p:cNvPr id="3" name="Picture 2">
            <a:extLst>
              <a:ext uri="{FF2B5EF4-FFF2-40B4-BE49-F238E27FC236}">
                <a16:creationId xmlns:a16="http://schemas.microsoft.com/office/drawing/2014/main" id="{CD69A11E-AB08-636A-B71A-1EF06D41DCD2}"/>
              </a:ext>
            </a:extLst>
          </p:cNvPr>
          <p:cNvPicPr>
            <a:picLocks noChangeAspect="1"/>
          </p:cNvPicPr>
          <p:nvPr/>
        </p:nvPicPr>
        <p:blipFill rotWithShape="1">
          <a:blip r:embed="rId2"/>
          <a:srcRect l="3486" b="6384"/>
          <a:stretch/>
        </p:blipFill>
        <p:spPr>
          <a:xfrm>
            <a:off x="1946156" y="2647241"/>
            <a:ext cx="7888086" cy="3573099"/>
          </a:xfrm>
          <a:prstGeom prst="rect">
            <a:avLst/>
          </a:prstGeom>
        </p:spPr>
      </p:pic>
      <p:sp>
        <p:nvSpPr>
          <p:cNvPr id="4" name="TextBox 3">
            <a:extLst>
              <a:ext uri="{FF2B5EF4-FFF2-40B4-BE49-F238E27FC236}">
                <a16:creationId xmlns:a16="http://schemas.microsoft.com/office/drawing/2014/main" id="{1662BE93-4034-35CC-B49B-669DA2AEEDF4}"/>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635192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330720C6-DDC4-A60F-C74F-8E79DC9F0B40}"/>
              </a:ext>
            </a:extLst>
          </p:cNvPr>
          <p:cNvSpPr txBox="1"/>
          <p:nvPr/>
        </p:nvSpPr>
        <p:spPr>
          <a:xfrm>
            <a:off x="1272988" y="1631578"/>
            <a:ext cx="9861177" cy="1631216"/>
          </a:xfrm>
          <a:prstGeom prst="rect">
            <a:avLst/>
          </a:prstGeom>
          <a:noFill/>
        </p:spPr>
        <p:txBody>
          <a:bodyPr wrap="square" rtlCol="0">
            <a:spAutoFit/>
          </a:bodyPr>
          <a:lstStyle/>
          <a:p>
            <a:r>
              <a:rPr lang="en-US" sz="2000" dirty="0"/>
              <a:t>Using multiple social network measures can tell us more about an individual’s social network position than just picking one</a:t>
            </a:r>
          </a:p>
          <a:p>
            <a:endParaRPr lang="en-US" sz="2000" dirty="0"/>
          </a:p>
          <a:p>
            <a:endParaRPr lang="en-US" sz="2000" dirty="0"/>
          </a:p>
          <a:p>
            <a:endParaRPr lang="en-US" sz="2000" b="1" dirty="0"/>
          </a:p>
        </p:txBody>
      </p:sp>
      <p:pic>
        <p:nvPicPr>
          <p:cNvPr id="5" name="Picture 4" descr="Chart&#10;&#10;Description automatically generated">
            <a:extLst>
              <a:ext uri="{FF2B5EF4-FFF2-40B4-BE49-F238E27FC236}">
                <a16:creationId xmlns:a16="http://schemas.microsoft.com/office/drawing/2014/main" id="{637BFFBF-DDEB-58A7-9516-00A2D13B2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97643"/>
            <a:ext cx="5558100" cy="3950939"/>
          </a:xfrm>
          <a:prstGeom prst="rect">
            <a:avLst/>
          </a:prstGeom>
        </p:spPr>
      </p:pic>
      <p:sp>
        <p:nvSpPr>
          <p:cNvPr id="9" name="TextBox 8">
            <a:extLst>
              <a:ext uri="{FF2B5EF4-FFF2-40B4-BE49-F238E27FC236}">
                <a16:creationId xmlns:a16="http://schemas.microsoft.com/office/drawing/2014/main" id="{2CA0B0C7-CAEC-5A1D-A7F6-594E6738F962}"/>
              </a:ext>
            </a:extLst>
          </p:cNvPr>
          <p:cNvSpPr txBox="1"/>
          <p:nvPr/>
        </p:nvSpPr>
        <p:spPr>
          <a:xfrm>
            <a:off x="1272988" y="2957025"/>
            <a:ext cx="4193309" cy="1015663"/>
          </a:xfrm>
          <a:prstGeom prst="rect">
            <a:avLst/>
          </a:prstGeom>
          <a:noFill/>
        </p:spPr>
        <p:txBody>
          <a:bodyPr wrap="square">
            <a:spAutoFit/>
          </a:bodyPr>
          <a:lstStyle/>
          <a:p>
            <a:r>
              <a:rPr lang="en-US" sz="2000" i="1" u="sng" dirty="0"/>
              <a:t>BUT</a:t>
            </a:r>
            <a:r>
              <a:rPr lang="en-US" sz="2000" dirty="0"/>
              <a:t> the </a:t>
            </a:r>
            <a:r>
              <a:rPr lang="en-US" sz="2000" b="1" dirty="0"/>
              <a:t>correlation between different centrality measures can depend on the network structure</a:t>
            </a:r>
          </a:p>
        </p:txBody>
      </p:sp>
      <p:sp>
        <p:nvSpPr>
          <p:cNvPr id="10" name="TextBox 9">
            <a:extLst>
              <a:ext uri="{FF2B5EF4-FFF2-40B4-BE49-F238E27FC236}">
                <a16:creationId xmlns:a16="http://schemas.microsoft.com/office/drawing/2014/main" id="{6FB68906-B58F-2011-B725-5EF7CEF4B7C7}"/>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904372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
        <p:nvSpPr>
          <p:cNvPr id="8" name="TextBox 7">
            <a:extLst>
              <a:ext uri="{FF2B5EF4-FFF2-40B4-BE49-F238E27FC236}">
                <a16:creationId xmlns:a16="http://schemas.microsoft.com/office/drawing/2014/main" id="{FBBB02B4-E33B-160A-D175-D40905ACB183}"/>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2 and work through the section SESSION 2: PART 2 </a:t>
            </a:r>
          </a:p>
        </p:txBody>
      </p:sp>
      <p:sp>
        <p:nvSpPr>
          <p:cNvPr id="10" name="TextBox 9">
            <a:extLst>
              <a:ext uri="{FF2B5EF4-FFF2-40B4-BE49-F238E27FC236}">
                <a16:creationId xmlns:a16="http://schemas.microsoft.com/office/drawing/2014/main" id="{338C0F2B-18C3-5D6F-50B8-61EE3EC93AE8}"/>
              </a:ext>
            </a:extLst>
          </p:cNvPr>
          <p:cNvSpPr txBox="1"/>
          <p:nvPr/>
        </p:nvSpPr>
        <p:spPr>
          <a:xfrm>
            <a:off x="1315078" y="3429000"/>
            <a:ext cx="9242086" cy="2923877"/>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Calculate the correlation between network measures for</a:t>
            </a:r>
          </a:p>
          <a:p>
            <a:pPr marL="457200" indent="-457200" algn="ctr">
              <a:buAutoNum type="alphaLcParenR"/>
            </a:pPr>
            <a:r>
              <a:rPr lang="en-US" sz="2200" dirty="0">
                <a:solidFill>
                  <a:srgbClr val="002060"/>
                </a:solidFill>
              </a:rPr>
              <a:t>A random network</a:t>
            </a:r>
          </a:p>
          <a:p>
            <a:pPr marL="457200" indent="-457200" algn="ctr">
              <a:buAutoNum type="alphaLcParenR"/>
            </a:pPr>
            <a:r>
              <a:rPr lang="en-US" sz="2200" dirty="0">
                <a:solidFill>
                  <a:srgbClr val="002060"/>
                </a:solidFill>
              </a:rPr>
              <a:t>A small-world network</a:t>
            </a:r>
          </a:p>
          <a:p>
            <a:pPr marL="457200" indent="-457200" algn="ctr">
              <a:buAutoNum type="alphaLcParenR"/>
            </a:pPr>
            <a:r>
              <a:rPr lang="en-US" sz="2200" dirty="0">
                <a:solidFill>
                  <a:srgbClr val="002060"/>
                </a:solidFill>
              </a:rPr>
              <a:t>The network from the </a:t>
            </a:r>
            <a:r>
              <a:rPr lang="en-US" sz="2200" b="1" i="1" dirty="0" err="1">
                <a:solidFill>
                  <a:srgbClr val="002060"/>
                </a:solidFill>
              </a:rPr>
              <a:t>full_adj</a:t>
            </a:r>
            <a:r>
              <a:rPr lang="en-US" sz="2200" b="1" i="1" dirty="0">
                <a:solidFill>
                  <a:srgbClr val="002060"/>
                </a:solidFill>
              </a:rPr>
              <a:t> </a:t>
            </a:r>
            <a:r>
              <a:rPr lang="en-US" sz="2200" dirty="0">
                <a:solidFill>
                  <a:srgbClr val="002060"/>
                </a:solidFill>
              </a:rPr>
              <a:t>adjacency matrix</a:t>
            </a:r>
          </a:p>
          <a:p>
            <a:pPr marL="457200" indent="-457200" algn="ctr">
              <a:buAutoNum type="alphaLcParenR"/>
            </a:pPr>
            <a:r>
              <a:rPr lang="en-US" sz="2200" dirty="0">
                <a:solidFill>
                  <a:srgbClr val="002060"/>
                </a:solidFill>
              </a:rPr>
              <a:t>Another network that you generate</a:t>
            </a:r>
          </a:p>
          <a:p>
            <a:pPr marL="457200" indent="-457200" algn="ctr">
              <a:buAutoNum type="alphaLcParenR"/>
            </a:pPr>
            <a:endParaRPr lang="en-US" sz="2200" dirty="0">
              <a:solidFill>
                <a:srgbClr val="002060"/>
              </a:solidFill>
            </a:endParaRPr>
          </a:p>
          <a:p>
            <a:pPr algn="ctr"/>
            <a:r>
              <a:rPr lang="en-US" sz="2200" i="1" dirty="0">
                <a:solidFill>
                  <a:srgbClr val="002060"/>
                </a:solidFill>
              </a:rPr>
              <a:t>See if you can work out what the correlations might be before calculating them in the different networks</a:t>
            </a:r>
          </a:p>
        </p:txBody>
      </p:sp>
    </p:spTree>
    <p:extLst>
      <p:ext uri="{BB962C8B-B14F-4D97-AF65-F5344CB8AC3E}">
        <p14:creationId xmlns:p14="http://schemas.microsoft.com/office/powerpoint/2010/main" val="798695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4708981"/>
          </a:xfrm>
          <a:prstGeom prst="rect">
            <a:avLst/>
          </a:prstGeom>
          <a:noFill/>
        </p:spPr>
        <p:txBody>
          <a:bodyPr wrap="square" rtlCol="0">
            <a:spAutoFit/>
          </a:bodyPr>
          <a:lstStyle/>
          <a:p>
            <a:r>
              <a:rPr lang="en-US" sz="2000" dirty="0"/>
              <a:t>It might also be important to identify the structure of </a:t>
            </a:r>
            <a:r>
              <a:rPr lang="en-US" sz="2000" dirty="0" err="1"/>
              <a:t>neighbourhoods</a:t>
            </a:r>
            <a:r>
              <a:rPr lang="en-US" sz="2000" dirty="0"/>
              <a:t> within networks as they could have important ecological and evolutionary consequences</a:t>
            </a:r>
          </a:p>
          <a:p>
            <a:endParaRPr lang="en-US" sz="2000" dirty="0"/>
          </a:p>
          <a:p>
            <a:r>
              <a:rPr lang="en-US" sz="2000" dirty="0"/>
              <a:t>We are going to talk about four main features here:</a:t>
            </a:r>
          </a:p>
          <a:p>
            <a:endParaRPr lang="en-US" sz="2000" dirty="0"/>
          </a:p>
          <a:p>
            <a:pPr marL="457200" indent="-457200">
              <a:buAutoNum type="alphaUcPeriod"/>
            </a:pPr>
            <a:r>
              <a:rPr lang="en-US" sz="2000" b="1" dirty="0"/>
              <a:t>Triads</a:t>
            </a:r>
          </a:p>
          <a:p>
            <a:pPr marL="457200" indent="-457200">
              <a:buAutoNum type="alphaUcPeriod"/>
            </a:pPr>
            <a:endParaRPr lang="en-US" sz="2000" dirty="0"/>
          </a:p>
          <a:p>
            <a:pPr marL="457200" indent="-457200">
              <a:buAutoNum type="alphaUcPeriod"/>
            </a:pPr>
            <a:r>
              <a:rPr lang="en-US" sz="2000" b="1" dirty="0"/>
              <a:t>Cliques</a:t>
            </a:r>
          </a:p>
          <a:p>
            <a:pPr marL="457200" indent="-457200">
              <a:buAutoNum type="alphaUcPeriod"/>
            </a:pPr>
            <a:endParaRPr lang="en-US" sz="2000" dirty="0"/>
          </a:p>
          <a:p>
            <a:pPr marL="457200" indent="-457200">
              <a:buAutoNum type="alphaUcPeriod"/>
            </a:pPr>
            <a:r>
              <a:rPr lang="en-US" sz="2000" b="1" dirty="0"/>
              <a:t>Community Structure</a:t>
            </a:r>
          </a:p>
          <a:p>
            <a:pPr marL="457200" indent="-457200">
              <a:buAutoNum type="alphaUcPeriod"/>
            </a:pPr>
            <a:endParaRPr lang="en-US" sz="2000" dirty="0"/>
          </a:p>
          <a:p>
            <a:pPr marL="457200" indent="-457200">
              <a:buAutoNum type="alphaUcPeriod"/>
            </a:pPr>
            <a:r>
              <a:rPr lang="en-US" sz="2000" b="1" dirty="0"/>
              <a:t>Core-periphery structure</a:t>
            </a:r>
          </a:p>
          <a:p>
            <a:endParaRPr lang="en-US" sz="2000" dirty="0"/>
          </a:p>
          <a:p>
            <a:endParaRPr lang="en-US" sz="2000" dirty="0"/>
          </a:p>
          <a:p>
            <a:endParaRPr lang="en-US" sz="2000" b="1" dirty="0"/>
          </a:p>
        </p:txBody>
      </p:sp>
    </p:spTree>
    <p:extLst>
      <p:ext uri="{BB962C8B-B14F-4D97-AF65-F5344CB8AC3E}">
        <p14:creationId xmlns:p14="http://schemas.microsoft.com/office/powerpoint/2010/main" val="1521587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A </a:t>
            </a:r>
            <a:r>
              <a:rPr lang="en-US" sz="2000" b="1" dirty="0"/>
              <a:t>triad census </a:t>
            </a:r>
            <a:r>
              <a:rPr lang="en-US" sz="2000" dirty="0"/>
              <a:t>of a network can tell us lots about its structure</a:t>
            </a:r>
          </a:p>
          <a:p>
            <a:endParaRPr lang="en-US" sz="2000" b="1" dirty="0"/>
          </a:p>
        </p:txBody>
      </p:sp>
      <p:pic>
        <p:nvPicPr>
          <p:cNvPr id="5" name="Picture 4">
            <a:extLst>
              <a:ext uri="{FF2B5EF4-FFF2-40B4-BE49-F238E27FC236}">
                <a16:creationId xmlns:a16="http://schemas.microsoft.com/office/drawing/2014/main" id="{21E203F6-5E75-4C65-8672-122D24B6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174" y="3122393"/>
            <a:ext cx="8594885" cy="2583228"/>
          </a:xfrm>
          <a:prstGeom prst="rect">
            <a:avLst/>
          </a:prstGeom>
        </p:spPr>
      </p:pic>
    </p:spTree>
    <p:extLst>
      <p:ext uri="{BB962C8B-B14F-4D97-AF65-F5344CB8AC3E}">
        <p14:creationId xmlns:p14="http://schemas.microsoft.com/office/powerpoint/2010/main" val="30790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The </a:t>
            </a:r>
            <a:r>
              <a:rPr lang="en-US" sz="2000" b="1" dirty="0"/>
              <a:t>structural balance </a:t>
            </a:r>
            <a:r>
              <a:rPr lang="en-US" sz="2000" dirty="0"/>
              <a:t>of triads can be important in network formation and dynamics.</a:t>
            </a:r>
          </a:p>
          <a:p>
            <a:endParaRPr lang="en-US" sz="2000" b="1" dirty="0"/>
          </a:p>
        </p:txBody>
      </p:sp>
      <p:pic>
        <p:nvPicPr>
          <p:cNvPr id="7" name="Picture 6">
            <a:extLst>
              <a:ext uri="{FF2B5EF4-FFF2-40B4-BE49-F238E27FC236}">
                <a16:creationId xmlns:a16="http://schemas.microsoft.com/office/drawing/2014/main" id="{E38C2B43-9D98-4B90-B2F8-CE2BBF6A65C0}"/>
              </a:ext>
            </a:extLst>
          </p:cNvPr>
          <p:cNvPicPr>
            <a:picLocks noChangeAspect="1"/>
          </p:cNvPicPr>
          <p:nvPr/>
        </p:nvPicPr>
        <p:blipFill rotWithShape="1">
          <a:blip r:embed="rId2">
            <a:extLst>
              <a:ext uri="{28A0092B-C50C-407E-A947-70E740481C1C}">
                <a14:useLocalDpi xmlns:a14="http://schemas.microsoft.com/office/drawing/2010/main" val="0"/>
              </a:ext>
            </a:extLst>
          </a:blip>
          <a:srcRect r="74723"/>
          <a:stretch/>
        </p:blipFill>
        <p:spPr>
          <a:xfrm>
            <a:off x="3291739" y="4932132"/>
            <a:ext cx="1383970" cy="1645593"/>
          </a:xfrm>
          <a:prstGeom prst="rect">
            <a:avLst/>
          </a:prstGeom>
        </p:spPr>
      </p:pic>
      <p:pic>
        <p:nvPicPr>
          <p:cNvPr id="8" name="Picture 7">
            <a:extLst>
              <a:ext uri="{FF2B5EF4-FFF2-40B4-BE49-F238E27FC236}">
                <a16:creationId xmlns:a16="http://schemas.microsoft.com/office/drawing/2014/main" id="{731C972D-2DF4-4F62-8803-A887EB8D08D1}"/>
              </a:ext>
            </a:extLst>
          </p:cNvPr>
          <p:cNvPicPr>
            <a:picLocks noChangeAspect="1"/>
          </p:cNvPicPr>
          <p:nvPr/>
        </p:nvPicPr>
        <p:blipFill rotWithShape="1">
          <a:blip r:embed="rId2">
            <a:extLst>
              <a:ext uri="{28A0092B-C50C-407E-A947-70E740481C1C}">
                <a14:useLocalDpi xmlns:a14="http://schemas.microsoft.com/office/drawing/2010/main" val="0"/>
              </a:ext>
            </a:extLst>
          </a:blip>
          <a:srcRect l="49769" r="24954"/>
          <a:stretch/>
        </p:blipFill>
        <p:spPr>
          <a:xfrm>
            <a:off x="6744961" y="4932131"/>
            <a:ext cx="1383970" cy="1645593"/>
          </a:xfrm>
          <a:prstGeom prst="rect">
            <a:avLst/>
          </a:prstGeom>
        </p:spPr>
      </p:pic>
      <p:pic>
        <p:nvPicPr>
          <p:cNvPr id="9" name="Picture 8">
            <a:extLst>
              <a:ext uri="{FF2B5EF4-FFF2-40B4-BE49-F238E27FC236}">
                <a16:creationId xmlns:a16="http://schemas.microsoft.com/office/drawing/2014/main" id="{E9A1E000-F21A-4B52-B59E-B1F4383DAC39}"/>
              </a:ext>
            </a:extLst>
          </p:cNvPr>
          <p:cNvPicPr>
            <a:picLocks noChangeAspect="1"/>
          </p:cNvPicPr>
          <p:nvPr/>
        </p:nvPicPr>
        <p:blipFill rotWithShape="1">
          <a:blip r:embed="rId2">
            <a:extLst>
              <a:ext uri="{28A0092B-C50C-407E-A947-70E740481C1C}">
                <a14:useLocalDpi xmlns:a14="http://schemas.microsoft.com/office/drawing/2010/main" val="0"/>
              </a:ext>
            </a:extLst>
          </a:blip>
          <a:srcRect l="25071" r="49651"/>
          <a:stretch/>
        </p:blipFill>
        <p:spPr>
          <a:xfrm>
            <a:off x="4999840" y="2871854"/>
            <a:ext cx="1383970" cy="1645593"/>
          </a:xfrm>
          <a:prstGeom prst="rect">
            <a:avLst/>
          </a:prstGeom>
        </p:spPr>
      </p:pic>
      <p:cxnSp>
        <p:nvCxnSpPr>
          <p:cNvPr id="10" name="Connector: Curved 9">
            <a:extLst>
              <a:ext uri="{FF2B5EF4-FFF2-40B4-BE49-F238E27FC236}">
                <a16:creationId xmlns:a16="http://schemas.microsoft.com/office/drawing/2014/main" id="{3DB2BBD8-0B8F-48C2-B38C-EEC9E7D65304}"/>
              </a:ext>
            </a:extLst>
          </p:cNvPr>
          <p:cNvCxnSpPr>
            <a:stCxn id="9" idx="1"/>
            <a:endCxn id="7" idx="0"/>
          </p:cNvCxnSpPr>
          <p:nvPr/>
        </p:nvCxnSpPr>
        <p:spPr>
          <a:xfrm rot="10800000" flipV="1">
            <a:off x="3983724" y="3694650"/>
            <a:ext cx="1016116" cy="123748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B02B4FBB-8D77-41A1-BB06-3CDA80A0D73E}"/>
              </a:ext>
            </a:extLst>
          </p:cNvPr>
          <p:cNvCxnSpPr>
            <a:cxnSpLocks/>
            <a:stCxn id="9" idx="3"/>
            <a:endCxn id="8" idx="0"/>
          </p:cNvCxnSpPr>
          <p:nvPr/>
        </p:nvCxnSpPr>
        <p:spPr>
          <a:xfrm>
            <a:off x="6383810" y="3694651"/>
            <a:ext cx="1053136" cy="1237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3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In directed networks </a:t>
            </a:r>
            <a:r>
              <a:rPr lang="en-US" sz="2000" b="1" dirty="0"/>
              <a:t>transitive</a:t>
            </a:r>
            <a:r>
              <a:rPr lang="en-US" sz="2000" dirty="0"/>
              <a:t> and </a:t>
            </a:r>
            <a:r>
              <a:rPr lang="en-US" sz="2000" b="1" dirty="0"/>
              <a:t>cyclical triads </a:t>
            </a:r>
            <a:r>
              <a:rPr lang="en-US" sz="2000" dirty="0"/>
              <a:t>can tell us about network structure</a:t>
            </a:r>
          </a:p>
          <a:p>
            <a:endParaRPr lang="en-US" sz="2000" b="1" dirty="0"/>
          </a:p>
        </p:txBody>
      </p:sp>
      <p:grpSp>
        <p:nvGrpSpPr>
          <p:cNvPr id="4" name="Group 3">
            <a:extLst>
              <a:ext uri="{FF2B5EF4-FFF2-40B4-BE49-F238E27FC236}">
                <a16:creationId xmlns:a16="http://schemas.microsoft.com/office/drawing/2014/main" id="{45E9C3EF-09A4-4EE6-8CAA-6980D678CC57}"/>
              </a:ext>
            </a:extLst>
          </p:cNvPr>
          <p:cNvGrpSpPr/>
          <p:nvPr/>
        </p:nvGrpSpPr>
        <p:grpSpPr>
          <a:xfrm>
            <a:off x="2805906" y="3417882"/>
            <a:ext cx="1037252" cy="970203"/>
            <a:chOff x="1698559" y="4576117"/>
            <a:chExt cx="1037252" cy="970203"/>
          </a:xfrm>
        </p:grpSpPr>
        <p:sp>
          <p:nvSpPr>
            <p:cNvPr id="13" name="Oval 12">
              <a:extLst>
                <a:ext uri="{FF2B5EF4-FFF2-40B4-BE49-F238E27FC236}">
                  <a16:creationId xmlns:a16="http://schemas.microsoft.com/office/drawing/2014/main" id="{EC20B52F-00CA-4916-8AA3-C34EA7C73D1B}"/>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2B0696E3-1423-410D-8D89-BB4734F6A23E}"/>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385D698-6811-4391-BC4B-86B7283E786E}"/>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Connector 15">
              <a:extLst>
                <a:ext uri="{FF2B5EF4-FFF2-40B4-BE49-F238E27FC236}">
                  <a16:creationId xmlns:a16="http://schemas.microsoft.com/office/drawing/2014/main" id="{6AC7F2F0-8FB2-40A1-85EC-2031734F3C69}"/>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FF4D56-2DF6-44BF-9373-A678F966DF2C}"/>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31DE95-5C21-4E54-AFF2-0B4DA5EE4CD3}"/>
                </a:ext>
              </a:extLst>
            </p:cNvPr>
            <p:cNvCxnSpPr>
              <a:cxnSpLocks/>
            </p:cNvCxnSpPr>
            <p:nvPr/>
          </p:nvCxnSpPr>
          <p:spPr>
            <a:xfrm flipV="1">
              <a:off x="2079616" y="5001041"/>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700798-4C7E-45C3-9282-11A20EFCC09B}"/>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20" name="TextBox 19">
              <a:extLst>
                <a:ext uri="{FF2B5EF4-FFF2-40B4-BE49-F238E27FC236}">
                  <a16:creationId xmlns:a16="http://schemas.microsoft.com/office/drawing/2014/main" id="{2FCBDB53-9C80-4FB1-935C-2A520DF6FC2B}"/>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21" name="TextBox 20">
              <a:extLst>
                <a:ext uri="{FF2B5EF4-FFF2-40B4-BE49-F238E27FC236}">
                  <a16:creationId xmlns:a16="http://schemas.microsoft.com/office/drawing/2014/main" id="{C940E10E-9CDE-4FA2-BA73-23ABE88C1F95}"/>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grpSp>
      <p:grpSp>
        <p:nvGrpSpPr>
          <p:cNvPr id="22" name="Group 21">
            <a:extLst>
              <a:ext uri="{FF2B5EF4-FFF2-40B4-BE49-F238E27FC236}">
                <a16:creationId xmlns:a16="http://schemas.microsoft.com/office/drawing/2014/main" id="{7CC6EF36-FAA9-41E5-A608-6E70B0018CBA}"/>
              </a:ext>
            </a:extLst>
          </p:cNvPr>
          <p:cNvGrpSpPr/>
          <p:nvPr/>
        </p:nvGrpSpPr>
        <p:grpSpPr>
          <a:xfrm>
            <a:off x="5166324" y="3417882"/>
            <a:ext cx="1037252" cy="970203"/>
            <a:chOff x="1698559" y="4576117"/>
            <a:chExt cx="1037252" cy="970203"/>
          </a:xfrm>
        </p:grpSpPr>
        <p:sp>
          <p:nvSpPr>
            <p:cNvPr id="23" name="Oval 22">
              <a:extLst>
                <a:ext uri="{FF2B5EF4-FFF2-40B4-BE49-F238E27FC236}">
                  <a16:creationId xmlns:a16="http://schemas.microsoft.com/office/drawing/2014/main" id="{558181F1-B1C3-4F06-BB53-C1B2DCF5FE2B}"/>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B0F8D78-C3FE-460E-94AB-50550E1D15ED}"/>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7ED54BFB-DFBA-431A-A8C2-81F72AC6615F}"/>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Straight Connector 25">
              <a:extLst>
                <a:ext uri="{FF2B5EF4-FFF2-40B4-BE49-F238E27FC236}">
                  <a16:creationId xmlns:a16="http://schemas.microsoft.com/office/drawing/2014/main" id="{8221E87D-09AB-49E6-B011-D7B43601B3AA}"/>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643324-76F9-4E53-B89F-3A160952792F}"/>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59CF79-8E7B-48B7-92CB-594799D0C5A4}"/>
                </a:ext>
              </a:extLst>
            </p:cNvPr>
            <p:cNvCxnSpPr>
              <a:cxnSpLocks/>
            </p:cNvCxnSpPr>
            <p:nvPr/>
          </p:nvCxnSpPr>
          <p:spPr>
            <a:xfrm flipV="1">
              <a:off x="2079616" y="5096507"/>
              <a:ext cx="307224" cy="189320"/>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BA031F-DE49-4EAD-A5CD-17AEA5DB773A}"/>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6F327B84-CE0C-4138-B47B-57563791F8BC}"/>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A474921-E419-4AA5-866D-F18F58AEF898}"/>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grpSp>
      <p:sp>
        <p:nvSpPr>
          <p:cNvPr id="34" name="TextBox 33">
            <a:extLst>
              <a:ext uri="{FF2B5EF4-FFF2-40B4-BE49-F238E27FC236}">
                <a16:creationId xmlns:a16="http://schemas.microsoft.com/office/drawing/2014/main" id="{DA84E98C-093D-4F0C-BACD-F953C89AA3F3}"/>
              </a:ext>
            </a:extLst>
          </p:cNvPr>
          <p:cNvSpPr txBox="1"/>
          <p:nvPr/>
        </p:nvSpPr>
        <p:spPr>
          <a:xfrm>
            <a:off x="2123678" y="4619624"/>
            <a:ext cx="2126570" cy="461665"/>
          </a:xfrm>
          <a:prstGeom prst="rect">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fr-FR" sz="2400" b="1" dirty="0"/>
              <a:t>TRANSITIVE</a:t>
            </a:r>
          </a:p>
        </p:txBody>
      </p:sp>
      <p:sp>
        <p:nvSpPr>
          <p:cNvPr id="35" name="TextBox 34">
            <a:extLst>
              <a:ext uri="{FF2B5EF4-FFF2-40B4-BE49-F238E27FC236}">
                <a16:creationId xmlns:a16="http://schemas.microsoft.com/office/drawing/2014/main" id="{F5EFBC53-092B-4F9A-9EE7-BE23118BB5DD}"/>
              </a:ext>
            </a:extLst>
          </p:cNvPr>
          <p:cNvSpPr txBox="1"/>
          <p:nvPr/>
        </p:nvSpPr>
        <p:spPr>
          <a:xfrm>
            <a:off x="4637708" y="4619624"/>
            <a:ext cx="2126570" cy="461665"/>
          </a:xfrm>
          <a:prstGeom prst="rect">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fr-FR" sz="2400" b="1" dirty="0"/>
              <a:t>CYCLICAL</a:t>
            </a:r>
          </a:p>
        </p:txBody>
      </p:sp>
      <p:pic>
        <p:nvPicPr>
          <p:cNvPr id="37" name="Picture 36">
            <a:extLst>
              <a:ext uri="{FF2B5EF4-FFF2-40B4-BE49-F238E27FC236}">
                <a16:creationId xmlns:a16="http://schemas.microsoft.com/office/drawing/2014/main" id="{5B69E5BF-D2C1-4BAB-8D9C-2F30450AF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953" y="3415610"/>
            <a:ext cx="2698230" cy="1810812"/>
          </a:xfrm>
          <a:prstGeom prst="rect">
            <a:avLst/>
          </a:prstGeom>
        </p:spPr>
      </p:pic>
      <p:sp>
        <p:nvSpPr>
          <p:cNvPr id="38" name="TextBox 37">
            <a:extLst>
              <a:ext uri="{FF2B5EF4-FFF2-40B4-BE49-F238E27FC236}">
                <a16:creationId xmlns:a16="http://schemas.microsoft.com/office/drawing/2014/main" id="{8BD20C8A-8605-4332-BAE7-4F9AED64F3A5}"/>
              </a:ext>
            </a:extLst>
          </p:cNvPr>
          <p:cNvSpPr txBox="1"/>
          <p:nvPr/>
        </p:nvSpPr>
        <p:spPr>
          <a:xfrm>
            <a:off x="7758545" y="5354964"/>
            <a:ext cx="4100946" cy="923330"/>
          </a:xfrm>
          <a:prstGeom prst="rect">
            <a:avLst/>
          </a:prstGeom>
          <a:noFill/>
        </p:spPr>
        <p:txBody>
          <a:bodyPr wrap="square" rtlCol="0">
            <a:spAutoFit/>
          </a:bodyPr>
          <a:lstStyle/>
          <a:p>
            <a:pPr algn="ctr"/>
            <a:r>
              <a:rPr lang="en-US" i="1" dirty="0"/>
              <a:t>The proportion of transitive and cyclical triads can tell us a lot about animal dominance hierarchies</a:t>
            </a:r>
            <a:endParaRPr lang="fr-FR" i="1" dirty="0"/>
          </a:p>
        </p:txBody>
      </p:sp>
    </p:spTree>
    <p:extLst>
      <p:ext uri="{BB962C8B-B14F-4D97-AF65-F5344CB8AC3E}">
        <p14:creationId xmlns:p14="http://schemas.microsoft.com/office/powerpoint/2010/main" val="46551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A5CB871D-A217-4514-B393-28F6BD9195CB}"/>
              </a:ext>
            </a:extLst>
          </p:cNvPr>
          <p:cNvGrpSpPr/>
          <p:nvPr/>
        </p:nvGrpSpPr>
        <p:grpSpPr>
          <a:xfrm>
            <a:off x="9277162" y="2195066"/>
            <a:ext cx="1788767" cy="3083888"/>
            <a:chOff x="9277162" y="2195066"/>
            <a:chExt cx="1788767" cy="3083888"/>
          </a:xfrm>
        </p:grpSpPr>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77690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CLIQUES</a:t>
            </a:r>
          </a:p>
          <a:p>
            <a:endParaRPr lang="en-US" sz="2000" dirty="0"/>
          </a:p>
          <a:p>
            <a:r>
              <a:rPr lang="en-US" sz="2000" dirty="0"/>
              <a:t>**Cliques are not the same as communities/clusters in social network terminology**</a:t>
            </a:r>
          </a:p>
          <a:p>
            <a:endParaRPr lang="en-US" sz="2000" b="1" dirty="0"/>
          </a:p>
        </p:txBody>
      </p:sp>
      <p:grpSp>
        <p:nvGrpSpPr>
          <p:cNvPr id="5" name="Group 4">
            <a:extLst>
              <a:ext uri="{FF2B5EF4-FFF2-40B4-BE49-F238E27FC236}">
                <a16:creationId xmlns:a16="http://schemas.microsoft.com/office/drawing/2014/main" id="{403CC344-7C5E-48D8-B13F-E9CA3006D949}"/>
              </a:ext>
            </a:extLst>
          </p:cNvPr>
          <p:cNvGrpSpPr/>
          <p:nvPr/>
        </p:nvGrpSpPr>
        <p:grpSpPr>
          <a:xfrm>
            <a:off x="1777234" y="3331138"/>
            <a:ext cx="1788767" cy="3083888"/>
            <a:chOff x="9277162" y="2195066"/>
            <a:chExt cx="1788767" cy="3083888"/>
          </a:xfrm>
        </p:grpSpPr>
        <p:cxnSp>
          <p:nvCxnSpPr>
            <p:cNvPr id="23" name="Straight Connector 22">
              <a:extLst>
                <a:ext uri="{FF2B5EF4-FFF2-40B4-BE49-F238E27FC236}">
                  <a16:creationId xmlns:a16="http://schemas.microsoft.com/office/drawing/2014/main" id="{0258DEB5-E4CB-4E95-B2A0-D0D10B0D7E24}"/>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17612D-56A6-4DEE-8FF7-3A6FB4CF313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366DA5-2F24-4E70-B8D3-8B76257A60E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3FC6E3-87B8-4B49-BAF0-A8FD9BE5A03F}"/>
                </a:ext>
              </a:extLst>
            </p:cNvPr>
            <p:cNvCxnSpPr>
              <a:cxnSpLocks/>
            </p:cNvCxnSpPr>
            <p:nvPr/>
          </p:nvCxnSpPr>
          <p:spPr>
            <a:xfrm>
              <a:off x="9448800" y="3146585"/>
              <a:ext cx="13626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4EC4AD5-B4E0-4D52-A38F-D56371B28E14}"/>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36EDC3EA-1EF0-4B3F-A6BC-961208A12995}"/>
                </a:ext>
              </a:extLst>
            </p:cNvPr>
            <p:cNvSpPr/>
            <p:nvPr/>
          </p:nvSpPr>
          <p:spPr>
            <a:xfrm>
              <a:off x="10722653"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999BC4E1-1214-48A3-AFDA-B3F80725540A}"/>
                </a:ext>
              </a:extLst>
            </p:cNvPr>
            <p:cNvSpPr/>
            <p:nvPr/>
          </p:nvSpPr>
          <p:spPr>
            <a:xfrm>
              <a:off x="9769130" y="3580114"/>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0D56FFAF-F3EB-4B68-98A0-99AD4F200C94}"/>
                </a:ext>
              </a:extLst>
            </p:cNvPr>
            <p:cNvSpPr/>
            <p:nvPr/>
          </p:nvSpPr>
          <p:spPr>
            <a:xfrm>
              <a:off x="10379377" y="3832233"/>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9CA92C95-29DF-40FA-8BAA-6D11018EDA1F}"/>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9D6DC4C0-FD03-40A6-8F4C-3E39FDD997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00BF53D9-2D26-4834-A087-79F20DA4982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AD5DBDC-85EE-4CB9-8AB8-7014CA98059E}"/>
                </a:ext>
              </a:extLst>
            </p:cNvPr>
            <p:cNvSpPr/>
            <p:nvPr/>
          </p:nvSpPr>
          <p:spPr>
            <a:xfrm>
              <a:off x="10462871" y="21950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Connector 15">
              <a:extLst>
                <a:ext uri="{FF2B5EF4-FFF2-40B4-BE49-F238E27FC236}">
                  <a16:creationId xmlns:a16="http://schemas.microsoft.com/office/drawing/2014/main" id="{5509F499-778F-4D9A-B7CE-02D7DCCD6C4B}"/>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82245-9595-4758-8E4D-CBF0BD3E4BA1}"/>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67F2B1-8EA6-4BDA-B339-020657585C91}"/>
                </a:ext>
              </a:extLst>
            </p:cNvPr>
            <p:cNvCxnSpPr>
              <a:cxnSpLocks/>
            </p:cNvCxnSpPr>
            <p:nvPr/>
          </p:nvCxnSpPr>
          <p:spPr>
            <a:xfrm>
              <a:off x="10634509" y="2381719"/>
              <a:ext cx="259782" cy="7831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B10885-4B51-4E90-9DBE-5D04F370A1C1}"/>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D5D9F2-486D-4368-8B44-1767C1E00B20}"/>
                </a:ext>
              </a:extLst>
            </p:cNvPr>
            <p:cNvCxnSpPr>
              <a:cxnSpLocks/>
            </p:cNvCxnSpPr>
            <p:nvPr/>
          </p:nvCxnSpPr>
          <p:spPr>
            <a:xfrm>
              <a:off x="9958475" y="3748551"/>
              <a:ext cx="592540" cy="25532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B884C8-6D17-47A2-8A1A-7DF8CB42AB60}"/>
                </a:ext>
              </a:extLst>
            </p:cNvPr>
            <p:cNvCxnSpPr>
              <a:cxnSpLocks/>
            </p:cNvCxnSpPr>
            <p:nvPr/>
          </p:nvCxnSpPr>
          <p:spPr>
            <a:xfrm flipV="1">
              <a:off x="9969302" y="4003871"/>
              <a:ext cx="581713" cy="353047"/>
            </a:xfrm>
            <a:prstGeom prst="line">
              <a:avLst/>
            </a:prstGeom>
            <a:solidFill>
              <a:srgbClr val="00B0F0"/>
            </a:solidFill>
            <a:ln w="381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DCBF7192-CB49-4DA1-9CA0-FE83F6056F65}"/>
              </a:ext>
            </a:extLst>
          </p:cNvPr>
          <p:cNvCxnSpPr>
            <a:cxnSpLocks/>
          </p:cNvCxnSpPr>
          <p:nvPr/>
        </p:nvCxnSpPr>
        <p:spPr>
          <a:xfrm flipV="1">
            <a:off x="1959835" y="3517790"/>
            <a:ext cx="1174746" cy="7831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D81458-81BE-4D05-A377-0DAD34E43EB4}"/>
              </a:ext>
            </a:extLst>
          </p:cNvPr>
          <p:cNvCxnSpPr>
            <a:cxnSpLocks/>
          </p:cNvCxnSpPr>
          <p:nvPr/>
        </p:nvCxnSpPr>
        <p:spPr>
          <a:xfrm>
            <a:off x="2386605" y="3507925"/>
            <a:ext cx="1014071" cy="793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D4BBE9-97D3-4D91-BB36-246DFB023E31}"/>
              </a:ext>
            </a:extLst>
          </p:cNvPr>
          <p:cNvSpPr txBox="1"/>
          <p:nvPr/>
        </p:nvSpPr>
        <p:spPr>
          <a:xfrm>
            <a:off x="3805376" y="3674414"/>
            <a:ext cx="1431636" cy="371113"/>
          </a:xfrm>
          <a:prstGeom prst="rect">
            <a:avLst/>
          </a:prstGeom>
          <a:noFill/>
        </p:spPr>
        <p:txBody>
          <a:bodyPr wrap="square" rtlCol="0">
            <a:spAutoFit/>
          </a:bodyPr>
          <a:lstStyle/>
          <a:p>
            <a:r>
              <a:rPr lang="en-US" dirty="0">
                <a:solidFill>
                  <a:srgbClr val="FF0000"/>
                </a:solidFill>
              </a:rPr>
              <a:t>Clique 1</a:t>
            </a:r>
            <a:endParaRPr lang="fr-FR" dirty="0">
              <a:solidFill>
                <a:srgbClr val="FF0000"/>
              </a:solidFill>
            </a:endParaRPr>
          </a:p>
        </p:txBody>
      </p:sp>
      <p:sp>
        <p:nvSpPr>
          <p:cNvPr id="31" name="TextBox 30">
            <a:extLst>
              <a:ext uri="{FF2B5EF4-FFF2-40B4-BE49-F238E27FC236}">
                <a16:creationId xmlns:a16="http://schemas.microsoft.com/office/drawing/2014/main" id="{8930D5C1-27DB-491D-80CD-2043E481B2E7}"/>
              </a:ext>
            </a:extLst>
          </p:cNvPr>
          <p:cNvSpPr txBox="1"/>
          <p:nvPr/>
        </p:nvSpPr>
        <p:spPr>
          <a:xfrm>
            <a:off x="3805376" y="4968305"/>
            <a:ext cx="1431636" cy="371113"/>
          </a:xfrm>
          <a:prstGeom prst="rect">
            <a:avLst/>
          </a:prstGeom>
          <a:noFill/>
        </p:spPr>
        <p:txBody>
          <a:bodyPr wrap="square" rtlCol="0">
            <a:spAutoFit/>
          </a:bodyPr>
          <a:lstStyle/>
          <a:p>
            <a:r>
              <a:rPr lang="en-US" dirty="0">
                <a:solidFill>
                  <a:srgbClr val="00B0F0"/>
                </a:solidFill>
              </a:rPr>
              <a:t>Clique 2</a:t>
            </a:r>
            <a:endParaRPr lang="fr-FR" dirty="0">
              <a:solidFill>
                <a:srgbClr val="00B0F0"/>
              </a:solidFill>
            </a:endParaRPr>
          </a:p>
        </p:txBody>
      </p:sp>
      <p:sp>
        <p:nvSpPr>
          <p:cNvPr id="33" name="TextBox 32">
            <a:extLst>
              <a:ext uri="{FF2B5EF4-FFF2-40B4-BE49-F238E27FC236}">
                <a16:creationId xmlns:a16="http://schemas.microsoft.com/office/drawing/2014/main" id="{947D64C2-C2FB-4066-B759-6B558E63D849}"/>
              </a:ext>
            </a:extLst>
          </p:cNvPr>
          <p:cNvSpPr txBox="1"/>
          <p:nvPr/>
        </p:nvSpPr>
        <p:spPr>
          <a:xfrm>
            <a:off x="5706381" y="3643381"/>
            <a:ext cx="6169890" cy="2246769"/>
          </a:xfrm>
          <a:prstGeom prst="rect">
            <a:avLst/>
          </a:prstGeom>
          <a:noFill/>
        </p:spPr>
        <p:txBody>
          <a:bodyPr wrap="square">
            <a:spAutoFit/>
          </a:bodyPr>
          <a:lstStyle/>
          <a:p>
            <a:r>
              <a:rPr lang="en-US" sz="2000" dirty="0"/>
              <a:t>A clique is a maximal complete subgraph</a:t>
            </a:r>
          </a:p>
          <a:p>
            <a:r>
              <a:rPr lang="en-US" sz="2000" i="1" dirty="0"/>
              <a:t>i.e. you can’t add any more nodes to it without it no longer being complete – all nodes connected to all others</a:t>
            </a:r>
          </a:p>
          <a:p>
            <a:endParaRPr lang="en-US" sz="2000" i="1" dirty="0"/>
          </a:p>
          <a:p>
            <a:r>
              <a:rPr lang="en-US" sz="2000" dirty="0"/>
              <a:t>Cliques in networks could vary in size</a:t>
            </a:r>
          </a:p>
          <a:p>
            <a:endParaRPr lang="en-US" sz="2000" dirty="0"/>
          </a:p>
          <a:p>
            <a:r>
              <a:rPr lang="en-US" sz="2000" dirty="0"/>
              <a:t>They often overlap</a:t>
            </a:r>
            <a:endParaRPr lang="fr-FR" sz="2000" dirty="0"/>
          </a:p>
        </p:txBody>
      </p:sp>
    </p:spTree>
    <p:extLst>
      <p:ext uri="{BB962C8B-B14F-4D97-AF65-F5344CB8AC3E}">
        <p14:creationId xmlns:p14="http://schemas.microsoft.com/office/powerpoint/2010/main" val="2214840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638122"/>
            <a:ext cx="5820600" cy="3170099"/>
          </a:xfrm>
          <a:prstGeom prst="rect">
            <a:avLst/>
          </a:prstGeom>
          <a:noFill/>
        </p:spPr>
        <p:txBody>
          <a:bodyPr wrap="square">
            <a:spAutoFit/>
          </a:bodyPr>
          <a:lstStyle/>
          <a:p>
            <a:r>
              <a:rPr lang="en-US" sz="2000" dirty="0"/>
              <a:t>Some networks are divided into clusters which have more edges within clusters than between them.</a:t>
            </a:r>
            <a:endParaRPr lang="en-US" sz="2000" i="1" dirty="0"/>
          </a:p>
          <a:p>
            <a:endParaRPr lang="en-US" sz="2000" i="1" dirty="0"/>
          </a:p>
          <a:p>
            <a:endParaRPr lang="en-US" sz="2000" dirty="0"/>
          </a:p>
          <a:p>
            <a:r>
              <a:rPr lang="en-US" sz="2000" dirty="0"/>
              <a:t>These are called modules or communities</a:t>
            </a:r>
          </a:p>
          <a:p>
            <a:endParaRPr lang="en-US" sz="2000" dirty="0"/>
          </a:p>
          <a:p>
            <a:endParaRPr lang="en-US" sz="2000" dirty="0"/>
          </a:p>
          <a:p>
            <a:endParaRPr lang="en-US" sz="2000" dirty="0"/>
          </a:p>
          <a:p>
            <a:r>
              <a:rPr lang="en-US" sz="2000" dirty="0"/>
              <a:t>Community structure can be important for ecological processes such as disease transmission</a:t>
            </a:r>
          </a:p>
        </p:txBody>
      </p:sp>
    </p:spTree>
    <p:extLst>
      <p:ext uri="{BB962C8B-B14F-4D97-AF65-F5344CB8AC3E}">
        <p14:creationId xmlns:p14="http://schemas.microsoft.com/office/powerpoint/2010/main" val="749837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3" name="Picture 2">
            <a:extLst>
              <a:ext uri="{FF2B5EF4-FFF2-40B4-BE49-F238E27FC236}">
                <a16:creationId xmlns:a16="http://schemas.microsoft.com/office/drawing/2014/main" id="{DAACF9AD-78F0-4880-835C-9B89C1CE62BF}"/>
              </a:ext>
            </a:extLst>
          </p:cNvPr>
          <p:cNvPicPr>
            <a:picLocks noChangeAspect="1"/>
          </p:cNvPicPr>
          <p:nvPr/>
        </p:nvPicPr>
        <p:blipFill>
          <a:blip r:embed="rId2"/>
          <a:stretch>
            <a:fillRect/>
          </a:stretch>
        </p:blipFill>
        <p:spPr>
          <a:xfrm>
            <a:off x="1955136" y="2233751"/>
            <a:ext cx="8592792" cy="4242071"/>
          </a:xfrm>
          <a:prstGeom prst="rect">
            <a:avLst/>
          </a:prstGeom>
        </p:spPr>
      </p:pic>
    </p:spTree>
    <p:extLst>
      <p:ext uri="{BB962C8B-B14F-4D97-AF65-F5344CB8AC3E}">
        <p14:creationId xmlns:p14="http://schemas.microsoft.com/office/powerpoint/2010/main" val="2586599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4093428"/>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pPr marL="457200" indent="-457200">
              <a:buAutoNum type="arabicPeriod"/>
            </a:pPr>
            <a:endParaRPr lang="en-US" sz="2000" b="1" dirty="0"/>
          </a:p>
          <a:p>
            <a:pPr marL="457200" indent="-457200">
              <a:buAutoNum type="arabicPeriod"/>
            </a:pPr>
            <a:r>
              <a:rPr lang="en-US" sz="2000" b="1" dirty="0"/>
              <a:t>Statistical models </a:t>
            </a:r>
            <a:r>
              <a:rPr lang="en-US" sz="2000" dirty="0"/>
              <a:t>called stochastic block models</a:t>
            </a:r>
          </a:p>
          <a:p>
            <a:pPr marL="457200" indent="-457200">
              <a:buAutoNum type="arabicPeriod"/>
            </a:pPr>
            <a:endParaRPr lang="en-US" sz="2000" b="1" dirty="0"/>
          </a:p>
          <a:p>
            <a:pPr marL="457200" indent="-457200">
              <a:buAutoNum type="arabicPeriod"/>
            </a:pPr>
            <a:endParaRPr lang="en-US" sz="2000" b="1" dirty="0"/>
          </a:p>
          <a:p>
            <a:r>
              <a:rPr lang="en-US" sz="2000" dirty="0"/>
              <a:t>We will introduce community detection algorithms here as a descriptive tool but be warned that they need to be used carefully, as using statistical models is better for formal analysis of communities</a:t>
            </a:r>
          </a:p>
          <a:p>
            <a:r>
              <a:rPr lang="en-US" sz="2000" dirty="0">
                <a:hlinkClick r:id="rId3"/>
              </a:rPr>
              <a:t>https://skewed.de/tiago/blog/descriptive-inferential</a:t>
            </a:r>
            <a:endParaRPr lang="en-US" sz="2000" dirty="0"/>
          </a:p>
          <a:p>
            <a:endParaRPr lang="en-US" sz="2000" dirty="0"/>
          </a:p>
        </p:txBody>
      </p:sp>
    </p:spTree>
    <p:extLst>
      <p:ext uri="{BB962C8B-B14F-4D97-AF65-F5344CB8AC3E}">
        <p14:creationId xmlns:p14="http://schemas.microsoft.com/office/powerpoint/2010/main" val="942540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3477875"/>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There are MANY community detection algorithms:</a:t>
            </a:r>
          </a:p>
          <a:p>
            <a:r>
              <a:rPr lang="en-US" sz="2000" dirty="0">
                <a:hlinkClick r:id="rId3"/>
              </a:rPr>
              <a:t>https://igraph.org/c/doc/igraph-Community.html</a:t>
            </a:r>
            <a:endParaRPr lang="en-US" sz="2000" dirty="0"/>
          </a:p>
          <a:p>
            <a:endParaRPr lang="en-US" sz="2000" dirty="0"/>
          </a:p>
          <a:p>
            <a:r>
              <a:rPr lang="en-US" sz="2000" dirty="0"/>
              <a:t>They won’t always give the same results</a:t>
            </a:r>
          </a:p>
          <a:p>
            <a:endParaRPr lang="en-US" sz="2000" dirty="0"/>
          </a:p>
          <a:p>
            <a:r>
              <a:rPr lang="en-US" sz="2000" dirty="0"/>
              <a:t>It can be difficult to decide which is best – read the help pages carefully for clues</a:t>
            </a:r>
          </a:p>
        </p:txBody>
      </p:sp>
    </p:spTree>
    <p:extLst>
      <p:ext uri="{BB962C8B-B14F-4D97-AF65-F5344CB8AC3E}">
        <p14:creationId xmlns:p14="http://schemas.microsoft.com/office/powerpoint/2010/main" val="820486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4093428"/>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There are MANY community detection algorithms:</a:t>
            </a:r>
          </a:p>
          <a:p>
            <a:r>
              <a:rPr lang="en-US" sz="2000" dirty="0">
                <a:hlinkClick r:id="rId3"/>
              </a:rPr>
              <a:t>https://igraph.org/c/doc/igraph-Community.html</a:t>
            </a:r>
            <a:endParaRPr lang="en-US" sz="2000" dirty="0"/>
          </a:p>
          <a:p>
            <a:endParaRPr lang="en-US" sz="2000" dirty="0"/>
          </a:p>
          <a:p>
            <a:r>
              <a:rPr lang="en-US" sz="2000" dirty="0"/>
              <a:t>They won’t always give the same results</a:t>
            </a:r>
          </a:p>
          <a:p>
            <a:endParaRPr lang="en-US" sz="2000" dirty="0"/>
          </a:p>
          <a:p>
            <a:r>
              <a:rPr lang="en-US" sz="2000" dirty="0"/>
              <a:t>It can be difficult to decide which is best – read the help pages carefully for clues</a:t>
            </a:r>
          </a:p>
          <a:p>
            <a:endParaRPr lang="en-US" sz="2000" dirty="0"/>
          </a:p>
          <a:p>
            <a:r>
              <a:rPr lang="en-US" sz="2000" dirty="0"/>
              <a:t>The </a:t>
            </a:r>
            <a:r>
              <a:rPr lang="en-US" sz="2000" b="1" dirty="0" err="1"/>
              <a:t>infomap</a:t>
            </a:r>
            <a:r>
              <a:rPr lang="en-US" sz="2000" dirty="0"/>
              <a:t> algorithm is often a good place to start</a:t>
            </a:r>
          </a:p>
        </p:txBody>
      </p:sp>
    </p:spTree>
    <p:extLst>
      <p:ext uri="{BB962C8B-B14F-4D97-AF65-F5344CB8AC3E}">
        <p14:creationId xmlns:p14="http://schemas.microsoft.com/office/powerpoint/2010/main" val="225891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3785652"/>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Most community detection methods </a:t>
            </a:r>
            <a:r>
              <a:rPr lang="en-US" sz="2000" dirty="0" err="1"/>
              <a:t>maximise</a:t>
            </a:r>
            <a:r>
              <a:rPr lang="en-US" sz="2000" dirty="0"/>
              <a:t> </a:t>
            </a:r>
            <a:r>
              <a:rPr lang="en-US" sz="2000" b="1" dirty="0"/>
              <a:t>MODULARITY</a:t>
            </a:r>
          </a:p>
          <a:p>
            <a:endParaRPr lang="en-US" sz="2000" b="1" dirty="0"/>
          </a:p>
          <a:p>
            <a:r>
              <a:rPr lang="en-US" sz="2000" dirty="0"/>
              <a:t>Modularity is a measure of the strength of division of a network into the assigned groups</a:t>
            </a:r>
          </a:p>
          <a:p>
            <a:endParaRPr lang="en-US" sz="2000" dirty="0"/>
          </a:p>
          <a:p>
            <a:r>
              <a:rPr lang="en-US" sz="2000" b="1" i="1" dirty="0"/>
              <a:t>High modularity indicates many more connections within groups than expected by chance</a:t>
            </a:r>
          </a:p>
        </p:txBody>
      </p:sp>
    </p:spTree>
    <p:extLst>
      <p:ext uri="{BB962C8B-B14F-4D97-AF65-F5344CB8AC3E}">
        <p14:creationId xmlns:p14="http://schemas.microsoft.com/office/powerpoint/2010/main" val="2737946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4" name="Picture 3">
            <a:extLst>
              <a:ext uri="{FF2B5EF4-FFF2-40B4-BE49-F238E27FC236}">
                <a16:creationId xmlns:a16="http://schemas.microsoft.com/office/drawing/2014/main" id="{38C8E504-13D7-43CB-B8EA-4A2DC24C7A50}"/>
              </a:ext>
            </a:extLst>
          </p:cNvPr>
          <p:cNvPicPr>
            <a:picLocks noChangeAspect="1"/>
          </p:cNvPicPr>
          <p:nvPr/>
        </p:nvPicPr>
        <p:blipFill rotWithShape="1">
          <a:blip r:embed="rId2">
            <a:extLst>
              <a:ext uri="{28A0092B-C50C-407E-A947-70E740481C1C}">
                <a14:useLocalDpi xmlns:a14="http://schemas.microsoft.com/office/drawing/2010/main" val="0"/>
              </a:ext>
            </a:extLst>
          </a:blip>
          <a:srcRect t="-1036" r="1172" b="48332"/>
          <a:stretch/>
        </p:blipFill>
        <p:spPr>
          <a:xfrm>
            <a:off x="686229" y="2507095"/>
            <a:ext cx="10819541" cy="2847109"/>
          </a:xfrm>
          <a:prstGeom prst="rect">
            <a:avLst/>
          </a:prstGeom>
        </p:spPr>
      </p:pic>
    </p:spTree>
    <p:extLst>
      <p:ext uri="{BB962C8B-B14F-4D97-AF65-F5344CB8AC3E}">
        <p14:creationId xmlns:p14="http://schemas.microsoft.com/office/powerpoint/2010/main" val="3814748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CORE-PERIPHERY STRUCTURE</a:t>
            </a:r>
          </a:p>
        </p:txBody>
      </p:sp>
      <p:pic>
        <p:nvPicPr>
          <p:cNvPr id="5" name="Picture 4">
            <a:extLst>
              <a:ext uri="{FF2B5EF4-FFF2-40B4-BE49-F238E27FC236}">
                <a16:creationId xmlns:a16="http://schemas.microsoft.com/office/drawing/2014/main" id="{07A8F920-5019-43A8-94FA-524839901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31" y="2233751"/>
            <a:ext cx="4477369" cy="4548700"/>
          </a:xfrm>
          <a:prstGeom prst="rect">
            <a:avLst/>
          </a:prstGeom>
        </p:spPr>
      </p:pic>
      <p:sp>
        <p:nvSpPr>
          <p:cNvPr id="3" name="Oval 2">
            <a:extLst>
              <a:ext uri="{FF2B5EF4-FFF2-40B4-BE49-F238E27FC236}">
                <a16:creationId xmlns:a16="http://schemas.microsoft.com/office/drawing/2014/main" id="{D190AB71-8E41-439B-82D8-A25997D5B652}"/>
              </a:ext>
            </a:extLst>
          </p:cNvPr>
          <p:cNvSpPr/>
          <p:nvPr/>
        </p:nvSpPr>
        <p:spPr>
          <a:xfrm rot="19501028">
            <a:off x="2834527" y="3811323"/>
            <a:ext cx="1599428" cy="1404776"/>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82BFD137-E1FD-462D-8719-DA7A7FF4AAE0}"/>
              </a:ext>
            </a:extLst>
          </p:cNvPr>
          <p:cNvSpPr txBox="1"/>
          <p:nvPr/>
        </p:nvSpPr>
        <p:spPr>
          <a:xfrm>
            <a:off x="323273" y="5643418"/>
            <a:ext cx="877454" cy="461665"/>
          </a:xfrm>
          <a:prstGeom prst="rect">
            <a:avLst/>
          </a:prstGeom>
          <a:noFill/>
        </p:spPr>
        <p:txBody>
          <a:bodyPr wrap="square" rtlCol="0">
            <a:spAutoFit/>
          </a:bodyPr>
          <a:lstStyle/>
          <a:p>
            <a:r>
              <a:rPr lang="en-US" sz="2400" b="1" dirty="0">
                <a:solidFill>
                  <a:srgbClr val="FFC000"/>
                </a:solidFill>
              </a:rPr>
              <a:t>CORE</a:t>
            </a:r>
            <a:endParaRPr lang="fr-FR" sz="2400" b="1" dirty="0">
              <a:solidFill>
                <a:srgbClr val="FFC000"/>
              </a:solidFill>
            </a:endParaRPr>
          </a:p>
        </p:txBody>
      </p:sp>
      <p:cxnSp>
        <p:nvCxnSpPr>
          <p:cNvPr id="9" name="Connector: Curved 8">
            <a:extLst>
              <a:ext uri="{FF2B5EF4-FFF2-40B4-BE49-F238E27FC236}">
                <a16:creationId xmlns:a16="http://schemas.microsoft.com/office/drawing/2014/main" id="{EB7D9F86-0DDC-4BCA-B26B-9453FBB61EFB}"/>
              </a:ext>
            </a:extLst>
          </p:cNvPr>
          <p:cNvCxnSpPr>
            <a:stCxn id="4" idx="3"/>
            <a:endCxn id="3" idx="3"/>
          </p:cNvCxnSpPr>
          <p:nvPr/>
        </p:nvCxnSpPr>
        <p:spPr>
          <a:xfrm flipV="1">
            <a:off x="1200727" y="5244848"/>
            <a:ext cx="2254953" cy="629403"/>
          </a:xfrm>
          <a:prstGeom prst="curved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351307-E2F0-49A1-A80E-51B8EA9F6857}"/>
              </a:ext>
            </a:extLst>
          </p:cNvPr>
          <p:cNvSpPr txBox="1"/>
          <p:nvPr/>
        </p:nvSpPr>
        <p:spPr>
          <a:xfrm>
            <a:off x="6216073" y="2233751"/>
            <a:ext cx="5403272" cy="3477875"/>
          </a:xfrm>
          <a:prstGeom prst="rect">
            <a:avLst/>
          </a:prstGeom>
          <a:noFill/>
        </p:spPr>
        <p:txBody>
          <a:bodyPr wrap="square">
            <a:spAutoFit/>
          </a:bodyPr>
          <a:lstStyle/>
          <a:p>
            <a:r>
              <a:rPr lang="en-US" sz="2000" dirty="0"/>
              <a:t>Core-periphery structure can help “insiders” and “outsiders” in social groups</a:t>
            </a:r>
          </a:p>
          <a:p>
            <a:endParaRPr lang="en-US" sz="2000" b="1" i="1" dirty="0"/>
          </a:p>
          <a:p>
            <a:r>
              <a:rPr lang="en-US" sz="2000" dirty="0"/>
              <a:t>In </a:t>
            </a:r>
            <a:r>
              <a:rPr lang="en-US" sz="2000" dirty="0" err="1"/>
              <a:t>igraph</a:t>
            </a:r>
            <a:r>
              <a:rPr lang="en-US" sz="2000" dirty="0"/>
              <a:t>:</a:t>
            </a:r>
          </a:p>
          <a:p>
            <a:r>
              <a:rPr lang="en-US" sz="2000" dirty="0" err="1">
                <a:highlight>
                  <a:srgbClr val="C0C0C0"/>
                </a:highlight>
                <a:latin typeface="Courier New" panose="02070309020205020404" pitchFamily="49" charset="0"/>
                <a:cs typeface="Courier New" panose="02070309020205020404" pitchFamily="49" charset="0"/>
              </a:rPr>
              <a:t>igraph</a:t>
            </a:r>
            <a:r>
              <a:rPr lang="en-US" sz="2000" dirty="0">
                <a:highlight>
                  <a:srgbClr val="C0C0C0"/>
                </a:highlight>
                <a:latin typeface="Courier New" panose="02070309020205020404" pitchFamily="49" charset="0"/>
                <a:cs typeface="Courier New" panose="02070309020205020404" pitchFamily="49" charset="0"/>
              </a:rPr>
              <a:t>::</a:t>
            </a:r>
            <a:r>
              <a:rPr lang="en-US" sz="2000" dirty="0" err="1">
                <a:highlight>
                  <a:srgbClr val="C0C0C0"/>
                </a:highlight>
                <a:latin typeface="Courier New" panose="02070309020205020404" pitchFamily="49" charset="0"/>
                <a:cs typeface="Courier New" panose="02070309020205020404" pitchFamily="49" charset="0"/>
              </a:rPr>
              <a:t>coreness</a:t>
            </a:r>
            <a:r>
              <a:rPr lang="en-US" sz="2000" dirty="0">
                <a:highlight>
                  <a:srgbClr val="C0C0C0"/>
                </a:highlight>
                <a:latin typeface="Courier New" panose="02070309020205020404" pitchFamily="49" charset="0"/>
                <a:cs typeface="Courier New" panose="02070309020205020404" pitchFamily="49" charset="0"/>
              </a:rPr>
              <a:t>(network)</a:t>
            </a:r>
          </a:p>
          <a:p>
            <a:endParaRPr lang="en-US" sz="2000" dirty="0"/>
          </a:p>
          <a:p>
            <a:r>
              <a:rPr lang="en-US" sz="2000" dirty="0"/>
              <a:t>Or you can use specific R packages:</a:t>
            </a:r>
          </a:p>
          <a:p>
            <a:r>
              <a:rPr lang="en-US" sz="2000" dirty="0">
                <a:hlinkClick r:id="rId3"/>
              </a:rPr>
              <a:t>https://rdrr.io/github/schochastics/igraphUtils/</a:t>
            </a:r>
            <a:endParaRPr lang="en-US" sz="2000" dirty="0"/>
          </a:p>
          <a:p>
            <a:r>
              <a:rPr lang="en-US" sz="2000" dirty="0"/>
              <a:t> </a:t>
            </a:r>
          </a:p>
          <a:p>
            <a:r>
              <a:rPr lang="en-US" sz="2000" dirty="0"/>
              <a:t>Not used commonly in animal social network analysis</a:t>
            </a:r>
          </a:p>
        </p:txBody>
      </p:sp>
    </p:spTree>
    <p:extLst>
      <p:ext uri="{BB962C8B-B14F-4D97-AF65-F5344CB8AC3E}">
        <p14:creationId xmlns:p14="http://schemas.microsoft.com/office/powerpoint/2010/main" val="31310375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11" name="TextBox 10">
            <a:extLst>
              <a:ext uri="{FF2B5EF4-FFF2-40B4-BE49-F238E27FC236}">
                <a16:creationId xmlns:a16="http://schemas.microsoft.com/office/drawing/2014/main" id="{F15AE769-B7E9-4CAD-B660-99FEB153A7BD}"/>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2 and work through the section SESSION 2: PART 3 </a:t>
            </a:r>
          </a:p>
        </p:txBody>
      </p:sp>
    </p:spTree>
    <p:extLst>
      <p:ext uri="{BB962C8B-B14F-4D97-AF65-F5344CB8AC3E}">
        <p14:creationId xmlns:p14="http://schemas.microsoft.com/office/powerpoint/2010/main" val="211585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66A73D1-F718-4EDA-A15C-463111E21982}"/>
              </a:ext>
            </a:extLst>
          </p:cNvPr>
          <p:cNvSpPr txBox="1"/>
          <p:nvPr/>
        </p:nvSpPr>
        <p:spPr>
          <a:xfrm>
            <a:off x="6363855" y="5673048"/>
            <a:ext cx="5505928" cy="830997"/>
          </a:xfrm>
          <a:prstGeom prst="rect">
            <a:avLst/>
          </a:prstGeom>
          <a:noFill/>
        </p:spPr>
        <p:txBody>
          <a:bodyPr wrap="square">
            <a:spAutoFit/>
          </a:bodyPr>
          <a:lstStyle/>
          <a:p>
            <a:pPr algn="r"/>
            <a:r>
              <a:rPr lang="en-US" sz="2400" dirty="0"/>
              <a:t>Networks help link individual </a:t>
            </a:r>
            <a:r>
              <a:rPr lang="en-US" sz="2400" dirty="0" err="1"/>
              <a:t>behaviours</a:t>
            </a:r>
            <a:r>
              <a:rPr lang="en-US" sz="2400" dirty="0"/>
              <a:t> to population patterns</a:t>
            </a:r>
            <a:endParaRPr lang="fr-FR" sz="2400" dirty="0"/>
          </a:p>
        </p:txBody>
      </p:sp>
    </p:spTree>
    <p:extLst>
      <p:ext uri="{BB962C8B-B14F-4D97-AF65-F5344CB8AC3E}">
        <p14:creationId xmlns:p14="http://schemas.microsoft.com/office/powerpoint/2010/main" val="3951372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Tree>
    <p:extLst>
      <p:ext uri="{BB962C8B-B14F-4D97-AF65-F5344CB8AC3E}">
        <p14:creationId xmlns:p14="http://schemas.microsoft.com/office/powerpoint/2010/main" val="1233681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1715470"/>
              </a:xfrm>
              <a:prstGeom prst="rect">
                <a:avLst/>
              </a:prstGeom>
              <a:noFill/>
            </p:spPr>
            <p:txBody>
              <a:bodyPr wrap="square" rtlCol="0">
                <a:spAutoFit/>
              </a:bodyPr>
              <a:lstStyle/>
              <a:p>
                <a:r>
                  <a:rPr lang="en-US" dirty="0"/>
                  <a:t>Density is easy to calculate for unweighted networks.</a:t>
                </a:r>
              </a:p>
              <a:p>
                <a:endParaRPr lang="en-US" dirty="0"/>
              </a:p>
              <a:p>
                <a:r>
                  <a:rPr lang="en-US" dirty="0"/>
                  <a:t>Undirected:</a:t>
                </a:r>
              </a:p>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num>
                        <m:den>
                          <m:sSup>
                            <m:sSupPr>
                              <m:ctrlPr>
                                <a:rPr lang="fr-FR" i="1" smtClean="0">
                                  <a:latin typeface="Cambria Math" panose="02040503050406030204" pitchFamily="18" charset="0"/>
                                </a:rPr>
                              </m:ctrlPr>
                            </m:sSupPr>
                            <m:e>
                              <m:f>
                                <m:fPr>
                                  <m:ctrlPr>
                                    <a:rPr lang="fr-FR"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𝑛𝑜𝑑𝑒𝑠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28</m:t>
                          </m:r>
                        </m:den>
                      </m:f>
                    </m:oMath>
                  </m:oMathPara>
                </a14:m>
                <a:endParaRPr lang="fr-FR" dirty="0"/>
              </a:p>
            </p:txBody>
          </p:sp>
        </mc:Choice>
        <mc:Fallback xmlns="">
          <p:sp>
            <p:nvSpPr>
              <p:cNvPr id="4" name="TextBox 3">
                <a:extLst>
                  <a:ext uri="{FF2B5EF4-FFF2-40B4-BE49-F238E27FC236}">
                    <a16:creationId xmlns:a16="http://schemas.microsoft.com/office/drawing/2014/main" id="{03635F2C-D2A2-41EF-8492-FB66CBC4145F}"/>
                  </a:ext>
                </a:extLst>
              </p:cNvPr>
              <p:cNvSpPr txBox="1">
                <a:spLocks noRot="1" noChangeAspect="1" noMove="1" noResize="1" noEditPoints="1" noAdjustHandles="1" noChangeArrowheads="1" noChangeShapeType="1" noTextEdit="1"/>
              </p:cNvSpPr>
              <p:nvPr/>
            </p:nvSpPr>
            <p:spPr>
              <a:xfrm>
                <a:off x="3648364" y="4534282"/>
                <a:ext cx="7444509" cy="1715470"/>
              </a:xfrm>
              <a:prstGeom prst="rect">
                <a:avLst/>
              </a:prstGeom>
              <a:blipFill>
                <a:blip r:embed="rId2"/>
                <a:stretch>
                  <a:fillRect l="-655" t="-2135"/>
                </a:stretch>
              </a:blipFill>
            </p:spPr>
            <p:txBody>
              <a:bodyPr/>
              <a:lstStyle/>
              <a:p>
                <a:r>
                  <a:rPr lang="fr-FR">
                    <a:noFill/>
                  </a:rPr>
                  <a:t> </a:t>
                </a:r>
              </a:p>
            </p:txBody>
          </p:sp>
        </mc:Fallback>
      </mc:AlternateContent>
    </p:spTree>
    <p:extLst>
      <p:ext uri="{BB962C8B-B14F-4D97-AF65-F5344CB8AC3E}">
        <p14:creationId xmlns:p14="http://schemas.microsoft.com/office/powerpoint/2010/main" val="2488620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1499065"/>
              </a:xfrm>
              <a:prstGeom prst="rect">
                <a:avLst/>
              </a:prstGeom>
              <a:noFill/>
            </p:spPr>
            <p:txBody>
              <a:bodyPr wrap="square" rtlCol="0">
                <a:spAutoFit/>
              </a:bodyPr>
              <a:lstStyle/>
              <a:p>
                <a:r>
                  <a:rPr lang="en-US" dirty="0"/>
                  <a:t>Density is easy to calculate for unweighted networks.</a:t>
                </a:r>
              </a:p>
              <a:p>
                <a:endParaRPr lang="en-US" dirty="0"/>
              </a:p>
              <a:p>
                <a:r>
                  <a:rPr lang="en-US" dirty="0"/>
                  <a:t>Directed:</a:t>
                </a:r>
              </a:p>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num>
                        <m:den>
                          <m:sSup>
                            <m:sSupPr>
                              <m:ctrlPr>
                                <a:rPr lang="fr-FR" i="1" smtClean="0">
                                  <a:latin typeface="Cambria Math" panose="02040503050406030204" pitchFamily="18" charset="0"/>
                                </a:rPr>
                              </m:ctrlPr>
                            </m:sSupPr>
                            <m:e>
                              <m:r>
                                <a:rPr lang="fr-FR" i="1" smtClean="0">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𝑛𝑜𝑑𝑒𝑠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m:t>
                          </m:r>
                        </m:den>
                      </m:f>
                    </m:oMath>
                  </m:oMathPara>
                </a14:m>
                <a:endParaRPr lang="fr-FR" dirty="0"/>
              </a:p>
            </p:txBody>
          </p:sp>
        </mc:Choice>
        <mc:Fallback xmlns="">
          <p:sp>
            <p:nvSpPr>
              <p:cNvPr id="4" name="TextBox 3">
                <a:extLst>
                  <a:ext uri="{FF2B5EF4-FFF2-40B4-BE49-F238E27FC236}">
                    <a16:creationId xmlns:a16="http://schemas.microsoft.com/office/drawing/2014/main" id="{03635F2C-D2A2-41EF-8492-FB66CBC4145F}"/>
                  </a:ext>
                </a:extLst>
              </p:cNvPr>
              <p:cNvSpPr txBox="1">
                <a:spLocks noRot="1" noChangeAspect="1" noMove="1" noResize="1" noEditPoints="1" noAdjustHandles="1" noChangeArrowheads="1" noChangeShapeType="1" noTextEdit="1"/>
              </p:cNvSpPr>
              <p:nvPr/>
            </p:nvSpPr>
            <p:spPr>
              <a:xfrm>
                <a:off x="3648364" y="4534282"/>
                <a:ext cx="7444509" cy="1499065"/>
              </a:xfrm>
              <a:prstGeom prst="rect">
                <a:avLst/>
              </a:prstGeom>
              <a:blipFill>
                <a:blip r:embed="rId2"/>
                <a:stretch>
                  <a:fillRect l="-655" t="-2439"/>
                </a:stretch>
              </a:blipFill>
            </p:spPr>
            <p:txBody>
              <a:bodyPr/>
              <a:lstStyle/>
              <a:p>
                <a:r>
                  <a:rPr lang="fr-FR">
                    <a:noFill/>
                  </a:rPr>
                  <a:t> </a:t>
                </a:r>
              </a:p>
            </p:txBody>
          </p:sp>
        </mc:Fallback>
      </mc:AlternateContent>
    </p:spTree>
    <p:extLst>
      <p:ext uri="{BB962C8B-B14F-4D97-AF65-F5344CB8AC3E}">
        <p14:creationId xmlns:p14="http://schemas.microsoft.com/office/powerpoint/2010/main" val="4172089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369332"/>
          </a:xfrm>
          <a:prstGeom prst="rect">
            <a:avLst/>
          </a:prstGeom>
          <a:noFill/>
        </p:spPr>
        <p:txBody>
          <a:bodyPr wrap="square" rtlCol="0">
            <a:spAutoFit/>
          </a:bodyPr>
          <a:lstStyle/>
          <a:p>
            <a:r>
              <a:rPr lang="en-US" dirty="0"/>
              <a:t>Density is easy to calculate in </a:t>
            </a:r>
            <a:r>
              <a:rPr lang="en-US" dirty="0" err="1"/>
              <a:t>igraph</a:t>
            </a:r>
            <a:endParaRPr lang="fr-FR" dirty="0"/>
          </a:p>
        </p:txBody>
      </p:sp>
      <p:sp>
        <p:nvSpPr>
          <p:cNvPr id="29" name="TextBox 28">
            <a:extLst>
              <a:ext uri="{FF2B5EF4-FFF2-40B4-BE49-F238E27FC236}">
                <a16:creationId xmlns:a16="http://schemas.microsoft.com/office/drawing/2014/main" id="{12A6790C-498D-4E33-91E8-91E46110801C}"/>
              </a:ext>
            </a:extLst>
          </p:cNvPr>
          <p:cNvSpPr txBox="1"/>
          <p:nvPr/>
        </p:nvSpPr>
        <p:spPr>
          <a:xfrm>
            <a:off x="3758874" y="5079176"/>
            <a:ext cx="6562164"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edge_density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167435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646331"/>
          </a:xfrm>
          <a:prstGeom prst="rect">
            <a:avLst/>
          </a:prstGeom>
          <a:noFill/>
        </p:spPr>
        <p:txBody>
          <a:bodyPr wrap="square" rtlCol="0">
            <a:spAutoFit/>
          </a:bodyPr>
          <a:lstStyle/>
          <a:p>
            <a:r>
              <a:rPr lang="en-US" dirty="0"/>
              <a:t>Networks with high density are more efficient – better at spreading information but more susceptible to disease outbreaks</a:t>
            </a:r>
            <a:endParaRPr lang="fr-FR" dirty="0"/>
          </a:p>
        </p:txBody>
      </p:sp>
    </p:spTree>
    <p:extLst>
      <p:ext uri="{BB962C8B-B14F-4D97-AF65-F5344CB8AC3E}">
        <p14:creationId xmlns:p14="http://schemas.microsoft.com/office/powerpoint/2010/main" val="28840991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AVERAGE PATH LENGTH is the average shortest route (in terms of number of edges traversed) between all possible pairs of nodes in the network</a:t>
            </a:r>
            <a:endParaRPr lang="en-CA" sz="2400" dirty="0">
              <a:solidFill>
                <a:schemeClr val="accent5">
                  <a:lumMod val="20000"/>
                  <a:lumOff val="80000"/>
                </a:schemeClr>
              </a:solidFill>
            </a:endParaRPr>
          </a:p>
        </p:txBody>
      </p:sp>
      <p:pic>
        <p:nvPicPr>
          <p:cNvPr id="3" name="Picture 2">
            <a:extLst>
              <a:ext uri="{FF2B5EF4-FFF2-40B4-BE49-F238E27FC236}">
                <a16:creationId xmlns:a16="http://schemas.microsoft.com/office/drawing/2014/main" id="{2A25B0B8-8B38-43F6-9152-8AD178D13413}"/>
              </a:ext>
            </a:extLst>
          </p:cNvPr>
          <p:cNvPicPr>
            <a:picLocks noChangeAspect="1"/>
          </p:cNvPicPr>
          <p:nvPr/>
        </p:nvPicPr>
        <p:blipFill>
          <a:blip r:embed="rId2"/>
          <a:stretch>
            <a:fillRect/>
          </a:stretch>
        </p:blipFill>
        <p:spPr>
          <a:xfrm>
            <a:off x="1077712" y="4206979"/>
            <a:ext cx="1370019" cy="2383030"/>
          </a:xfrm>
          <a:prstGeom prst="rect">
            <a:avLst/>
          </a:prstGeom>
        </p:spPr>
      </p:pic>
      <p:sp>
        <p:nvSpPr>
          <p:cNvPr id="5" name="TextBox 4">
            <a:extLst>
              <a:ext uri="{FF2B5EF4-FFF2-40B4-BE49-F238E27FC236}">
                <a16:creationId xmlns:a16="http://schemas.microsoft.com/office/drawing/2014/main" id="{1ED14BFC-35A7-45F5-9F03-79D93C0CAA33}"/>
              </a:ext>
            </a:extLst>
          </p:cNvPr>
          <p:cNvSpPr txBox="1"/>
          <p:nvPr/>
        </p:nvSpPr>
        <p:spPr>
          <a:xfrm>
            <a:off x="2736815" y="4312614"/>
            <a:ext cx="2493818" cy="2031325"/>
          </a:xfrm>
          <a:prstGeom prst="rect">
            <a:avLst/>
          </a:prstGeom>
          <a:noFill/>
        </p:spPr>
        <p:txBody>
          <a:bodyPr wrap="square" rtlCol="0">
            <a:spAutoFit/>
          </a:bodyPr>
          <a:lstStyle/>
          <a:p>
            <a:r>
              <a:rPr lang="en-US" dirty="0"/>
              <a:t>1—2: path length = 1</a:t>
            </a:r>
          </a:p>
          <a:p>
            <a:r>
              <a:rPr lang="en-US" dirty="0"/>
              <a:t>1—3: path length = 1</a:t>
            </a:r>
          </a:p>
          <a:p>
            <a:r>
              <a:rPr lang="en-US" dirty="0"/>
              <a:t>1—4: path length = 2</a:t>
            </a:r>
          </a:p>
          <a:p>
            <a:r>
              <a:rPr lang="en-US" dirty="0"/>
              <a:t>1—5: path length = 2</a:t>
            </a:r>
          </a:p>
          <a:p>
            <a:r>
              <a:rPr lang="en-US" dirty="0"/>
              <a:t>1—6: path length = 1</a:t>
            </a:r>
          </a:p>
          <a:p>
            <a:r>
              <a:rPr lang="en-US" dirty="0"/>
              <a:t>1—7: path length = 2</a:t>
            </a:r>
          </a:p>
          <a:p>
            <a:r>
              <a:rPr lang="en-US" dirty="0"/>
              <a:t>1—8: path length = 3</a:t>
            </a:r>
            <a:endParaRPr lang="fr-FR" dirty="0"/>
          </a:p>
        </p:txBody>
      </p:sp>
      <p:sp>
        <p:nvSpPr>
          <p:cNvPr id="75" name="TextBox 74">
            <a:extLst>
              <a:ext uri="{FF2B5EF4-FFF2-40B4-BE49-F238E27FC236}">
                <a16:creationId xmlns:a16="http://schemas.microsoft.com/office/drawing/2014/main" id="{D7CC9756-32AE-4F22-A83F-056AECA670BA}"/>
              </a:ext>
            </a:extLst>
          </p:cNvPr>
          <p:cNvSpPr txBox="1"/>
          <p:nvPr/>
        </p:nvSpPr>
        <p:spPr>
          <a:xfrm>
            <a:off x="5409208" y="4467865"/>
            <a:ext cx="6346814" cy="369332"/>
          </a:xfrm>
          <a:prstGeom prst="rect">
            <a:avLst/>
          </a:prstGeom>
          <a:noFill/>
        </p:spPr>
        <p:txBody>
          <a:bodyPr wrap="square" rtlCol="0">
            <a:spAutoFit/>
          </a:bodyPr>
          <a:lstStyle/>
          <a:p>
            <a:r>
              <a:rPr lang="en-US" dirty="0"/>
              <a:t>You can calculate average path length in </a:t>
            </a:r>
            <a:r>
              <a:rPr lang="en-US" dirty="0" err="1"/>
              <a:t>igraph</a:t>
            </a:r>
            <a:endParaRPr lang="fr-FR" dirty="0"/>
          </a:p>
        </p:txBody>
      </p:sp>
      <p:sp>
        <p:nvSpPr>
          <p:cNvPr id="76" name="TextBox 75">
            <a:extLst>
              <a:ext uri="{FF2B5EF4-FFF2-40B4-BE49-F238E27FC236}">
                <a16:creationId xmlns:a16="http://schemas.microsoft.com/office/drawing/2014/main" id="{12C2F31C-D96D-47D5-840B-2C0F845DEAC6}"/>
              </a:ext>
            </a:extLst>
          </p:cNvPr>
          <p:cNvSpPr txBox="1"/>
          <p:nvPr/>
        </p:nvSpPr>
        <p:spPr>
          <a:xfrm>
            <a:off x="5519717" y="5012759"/>
            <a:ext cx="5594571"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mean_distance</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025373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AVERAGE PATH LENGTH is the average shortest route (in terms of number of edges traversed) between all possible pairs of nodes in the network</a:t>
            </a:r>
            <a:endParaRPr lang="en-CA" sz="2400" dirty="0">
              <a:solidFill>
                <a:schemeClr val="accent5">
                  <a:lumMod val="20000"/>
                  <a:lumOff val="80000"/>
                </a:schemeClr>
              </a:solidFill>
            </a:endParaRPr>
          </a:p>
        </p:txBody>
      </p:sp>
      <p:pic>
        <p:nvPicPr>
          <p:cNvPr id="3" name="Picture 2">
            <a:extLst>
              <a:ext uri="{FF2B5EF4-FFF2-40B4-BE49-F238E27FC236}">
                <a16:creationId xmlns:a16="http://schemas.microsoft.com/office/drawing/2014/main" id="{2A25B0B8-8B38-43F6-9152-8AD178D13413}"/>
              </a:ext>
            </a:extLst>
          </p:cNvPr>
          <p:cNvPicPr>
            <a:picLocks noChangeAspect="1"/>
          </p:cNvPicPr>
          <p:nvPr/>
        </p:nvPicPr>
        <p:blipFill>
          <a:blip r:embed="rId2"/>
          <a:stretch>
            <a:fillRect/>
          </a:stretch>
        </p:blipFill>
        <p:spPr>
          <a:xfrm>
            <a:off x="1077712" y="4206979"/>
            <a:ext cx="1370019" cy="2383030"/>
          </a:xfrm>
          <a:prstGeom prst="rect">
            <a:avLst/>
          </a:prstGeom>
        </p:spPr>
      </p:pic>
      <p:sp>
        <p:nvSpPr>
          <p:cNvPr id="5" name="TextBox 4">
            <a:extLst>
              <a:ext uri="{FF2B5EF4-FFF2-40B4-BE49-F238E27FC236}">
                <a16:creationId xmlns:a16="http://schemas.microsoft.com/office/drawing/2014/main" id="{1ED14BFC-35A7-45F5-9F03-79D93C0CAA33}"/>
              </a:ext>
            </a:extLst>
          </p:cNvPr>
          <p:cNvSpPr txBox="1"/>
          <p:nvPr/>
        </p:nvSpPr>
        <p:spPr>
          <a:xfrm>
            <a:off x="2736815" y="4312614"/>
            <a:ext cx="2493818" cy="2031325"/>
          </a:xfrm>
          <a:prstGeom prst="rect">
            <a:avLst/>
          </a:prstGeom>
          <a:noFill/>
        </p:spPr>
        <p:txBody>
          <a:bodyPr wrap="square" rtlCol="0">
            <a:spAutoFit/>
          </a:bodyPr>
          <a:lstStyle/>
          <a:p>
            <a:r>
              <a:rPr lang="en-US" dirty="0"/>
              <a:t>1—2: path length = 1</a:t>
            </a:r>
          </a:p>
          <a:p>
            <a:r>
              <a:rPr lang="en-US" dirty="0"/>
              <a:t>1—3: path length = 1</a:t>
            </a:r>
          </a:p>
          <a:p>
            <a:r>
              <a:rPr lang="en-US" dirty="0"/>
              <a:t>1—4: path length = 2</a:t>
            </a:r>
          </a:p>
          <a:p>
            <a:r>
              <a:rPr lang="en-US" dirty="0"/>
              <a:t>1—5: path length = 2</a:t>
            </a:r>
          </a:p>
          <a:p>
            <a:r>
              <a:rPr lang="en-US" dirty="0"/>
              <a:t>1—6: path length = 1</a:t>
            </a:r>
          </a:p>
          <a:p>
            <a:r>
              <a:rPr lang="en-US" dirty="0"/>
              <a:t>1—7: path length = 2</a:t>
            </a:r>
          </a:p>
          <a:p>
            <a:r>
              <a:rPr lang="en-US" dirty="0"/>
              <a:t>1—8: path length = 3</a:t>
            </a:r>
            <a:endParaRPr lang="fr-FR" dirty="0"/>
          </a:p>
        </p:txBody>
      </p:sp>
      <p:sp>
        <p:nvSpPr>
          <p:cNvPr id="75" name="TextBox 74">
            <a:extLst>
              <a:ext uri="{FF2B5EF4-FFF2-40B4-BE49-F238E27FC236}">
                <a16:creationId xmlns:a16="http://schemas.microsoft.com/office/drawing/2014/main" id="{D7CC9756-32AE-4F22-A83F-056AECA670BA}"/>
              </a:ext>
            </a:extLst>
          </p:cNvPr>
          <p:cNvSpPr txBox="1"/>
          <p:nvPr/>
        </p:nvSpPr>
        <p:spPr>
          <a:xfrm>
            <a:off x="5409208" y="4467865"/>
            <a:ext cx="6346814" cy="369332"/>
          </a:xfrm>
          <a:prstGeom prst="rect">
            <a:avLst/>
          </a:prstGeom>
          <a:noFill/>
        </p:spPr>
        <p:txBody>
          <a:bodyPr wrap="square" rtlCol="0">
            <a:spAutoFit/>
          </a:bodyPr>
          <a:lstStyle/>
          <a:p>
            <a:r>
              <a:rPr lang="en-US" dirty="0"/>
              <a:t>You can calculate average path length in </a:t>
            </a:r>
            <a:r>
              <a:rPr lang="en-US" dirty="0" err="1"/>
              <a:t>igraph</a:t>
            </a:r>
            <a:endParaRPr lang="fr-FR" dirty="0"/>
          </a:p>
        </p:txBody>
      </p:sp>
      <p:sp>
        <p:nvSpPr>
          <p:cNvPr id="76" name="TextBox 75">
            <a:extLst>
              <a:ext uri="{FF2B5EF4-FFF2-40B4-BE49-F238E27FC236}">
                <a16:creationId xmlns:a16="http://schemas.microsoft.com/office/drawing/2014/main" id="{12C2F31C-D96D-47D5-840B-2C0F845DEAC6}"/>
              </a:ext>
            </a:extLst>
          </p:cNvPr>
          <p:cNvSpPr txBox="1"/>
          <p:nvPr/>
        </p:nvSpPr>
        <p:spPr>
          <a:xfrm>
            <a:off x="5519717" y="5012759"/>
            <a:ext cx="5594571"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mean_distance</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F225828D-8447-47D1-904E-8436DA8617A6}"/>
              </a:ext>
            </a:extLst>
          </p:cNvPr>
          <p:cNvSpPr txBox="1"/>
          <p:nvPr/>
        </p:nvSpPr>
        <p:spPr>
          <a:xfrm>
            <a:off x="5409208" y="5705484"/>
            <a:ext cx="6346814" cy="646331"/>
          </a:xfrm>
          <a:prstGeom prst="rect">
            <a:avLst/>
          </a:prstGeom>
          <a:noFill/>
        </p:spPr>
        <p:txBody>
          <a:bodyPr wrap="square" rtlCol="0">
            <a:spAutoFit/>
          </a:bodyPr>
          <a:lstStyle/>
          <a:p>
            <a:r>
              <a:rPr lang="en-US" u="sng" dirty="0"/>
              <a:t>BUT</a:t>
            </a:r>
            <a:r>
              <a:rPr lang="en-US" dirty="0"/>
              <a:t> in weighted networks you have to remember to convert edge weights again so that the weights are not treated as costs</a:t>
            </a:r>
            <a:endParaRPr lang="fr-FR" u="sng" dirty="0"/>
          </a:p>
        </p:txBody>
      </p:sp>
    </p:spTree>
    <p:extLst>
      <p:ext uri="{BB962C8B-B14F-4D97-AF65-F5344CB8AC3E}">
        <p14:creationId xmlns:p14="http://schemas.microsoft.com/office/powerpoint/2010/main" val="2327607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GLOBAL EFFICIENCY is the average of inverse distances between all pairs of nodes.  </a:t>
            </a:r>
            <a:endParaRPr lang="en-CA" sz="2400" dirty="0">
              <a:solidFill>
                <a:schemeClr val="accent5">
                  <a:lumMod val="20000"/>
                  <a:lumOff val="80000"/>
                </a:schemeClr>
              </a:solidFill>
            </a:endParaRPr>
          </a:p>
        </p:txBody>
      </p:sp>
      <p:pic>
        <p:nvPicPr>
          <p:cNvPr id="11" name="Picture 10">
            <a:extLst>
              <a:ext uri="{FF2B5EF4-FFF2-40B4-BE49-F238E27FC236}">
                <a16:creationId xmlns:a16="http://schemas.microsoft.com/office/drawing/2014/main" id="{B4429FE0-E171-4C57-B7EA-E070D5726925}"/>
              </a:ext>
            </a:extLst>
          </p:cNvPr>
          <p:cNvPicPr>
            <a:picLocks noChangeAspect="1"/>
          </p:cNvPicPr>
          <p:nvPr/>
        </p:nvPicPr>
        <p:blipFill>
          <a:blip r:embed="rId2"/>
          <a:stretch>
            <a:fillRect/>
          </a:stretch>
        </p:blipFill>
        <p:spPr>
          <a:xfrm>
            <a:off x="572655" y="4008951"/>
            <a:ext cx="1370019" cy="2383030"/>
          </a:xfrm>
          <a:prstGeom prst="rect">
            <a:avLst/>
          </a:prstGeom>
        </p:spPr>
      </p:pic>
      <p:sp>
        <p:nvSpPr>
          <p:cNvPr id="12" name="TextBox 11">
            <a:extLst>
              <a:ext uri="{FF2B5EF4-FFF2-40B4-BE49-F238E27FC236}">
                <a16:creationId xmlns:a16="http://schemas.microsoft.com/office/drawing/2014/main" id="{3A3A4E97-7B1A-45B3-9FE5-2826D569EB88}"/>
              </a:ext>
            </a:extLst>
          </p:cNvPr>
          <p:cNvSpPr txBox="1"/>
          <p:nvPr/>
        </p:nvSpPr>
        <p:spPr>
          <a:xfrm>
            <a:off x="2231757" y="4114586"/>
            <a:ext cx="3273115" cy="2031325"/>
          </a:xfrm>
          <a:prstGeom prst="rect">
            <a:avLst/>
          </a:prstGeom>
          <a:noFill/>
        </p:spPr>
        <p:txBody>
          <a:bodyPr wrap="square" rtlCol="0">
            <a:spAutoFit/>
          </a:bodyPr>
          <a:lstStyle/>
          <a:p>
            <a:r>
              <a:rPr lang="en-US" dirty="0"/>
              <a:t>1—2: inverse path length = 1</a:t>
            </a:r>
          </a:p>
          <a:p>
            <a:r>
              <a:rPr lang="en-US" dirty="0"/>
              <a:t>1—3: inverse path length = 1</a:t>
            </a:r>
          </a:p>
          <a:p>
            <a:r>
              <a:rPr lang="en-US" dirty="0"/>
              <a:t>1—4: inverse path length = 1/2</a:t>
            </a:r>
          </a:p>
          <a:p>
            <a:r>
              <a:rPr lang="en-US" dirty="0"/>
              <a:t>1—5: inverse path length = 1/2</a:t>
            </a:r>
          </a:p>
          <a:p>
            <a:r>
              <a:rPr lang="en-US" dirty="0"/>
              <a:t>1—6: inverse path length = 1</a:t>
            </a:r>
          </a:p>
          <a:p>
            <a:r>
              <a:rPr lang="en-US" dirty="0"/>
              <a:t>1—7: inverse path length = 1/2</a:t>
            </a:r>
          </a:p>
          <a:p>
            <a:r>
              <a:rPr lang="en-US" dirty="0"/>
              <a:t>1—8: inverse path length = 1/3</a:t>
            </a:r>
            <a:endParaRPr lang="fr-FR" dirty="0"/>
          </a:p>
        </p:txBody>
      </p:sp>
      <p:sp>
        <p:nvSpPr>
          <p:cNvPr id="13" name="TextBox 12">
            <a:extLst>
              <a:ext uri="{FF2B5EF4-FFF2-40B4-BE49-F238E27FC236}">
                <a16:creationId xmlns:a16="http://schemas.microsoft.com/office/drawing/2014/main" id="{2FE38770-0A73-47F4-8383-C8AA8258E2E8}"/>
              </a:ext>
            </a:extLst>
          </p:cNvPr>
          <p:cNvSpPr txBox="1"/>
          <p:nvPr/>
        </p:nvSpPr>
        <p:spPr>
          <a:xfrm>
            <a:off x="5793955" y="4114586"/>
            <a:ext cx="6108538" cy="369332"/>
          </a:xfrm>
          <a:prstGeom prst="rect">
            <a:avLst/>
          </a:prstGeom>
          <a:noFill/>
        </p:spPr>
        <p:txBody>
          <a:bodyPr wrap="square" rtlCol="0">
            <a:spAutoFit/>
          </a:bodyPr>
          <a:lstStyle/>
          <a:p>
            <a:r>
              <a:rPr lang="en-US" dirty="0"/>
              <a:t>You can calculate efficiency length in </a:t>
            </a:r>
            <a:r>
              <a:rPr lang="en-US" dirty="0" err="1"/>
              <a:t>igraph</a:t>
            </a:r>
            <a:endParaRPr lang="fr-FR" dirty="0"/>
          </a:p>
        </p:txBody>
      </p:sp>
      <p:sp>
        <p:nvSpPr>
          <p:cNvPr id="14" name="TextBox 13">
            <a:extLst>
              <a:ext uri="{FF2B5EF4-FFF2-40B4-BE49-F238E27FC236}">
                <a16:creationId xmlns:a16="http://schemas.microsoft.com/office/drawing/2014/main" id="{6289C17D-8D02-4365-8A5D-31924E14DB82}"/>
              </a:ext>
            </a:extLst>
          </p:cNvPr>
          <p:cNvSpPr txBox="1"/>
          <p:nvPr/>
        </p:nvSpPr>
        <p:spPr>
          <a:xfrm>
            <a:off x="5904465" y="4659480"/>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global_efficiency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462E67C0-500D-4B96-8277-27A7AFCAB691}"/>
              </a:ext>
            </a:extLst>
          </p:cNvPr>
          <p:cNvSpPr txBox="1"/>
          <p:nvPr/>
        </p:nvSpPr>
        <p:spPr>
          <a:xfrm>
            <a:off x="5793955" y="5352205"/>
            <a:ext cx="6108538" cy="646331"/>
          </a:xfrm>
          <a:prstGeom prst="rect">
            <a:avLst/>
          </a:prstGeom>
          <a:noFill/>
        </p:spPr>
        <p:txBody>
          <a:bodyPr wrap="square" rtlCol="0">
            <a:spAutoFit/>
          </a:bodyPr>
          <a:lstStyle/>
          <a:p>
            <a:r>
              <a:rPr lang="en-US" u="sng" dirty="0"/>
              <a:t>BUT</a:t>
            </a:r>
            <a:r>
              <a:rPr lang="en-US" dirty="0"/>
              <a:t> in weighted networks you have to remember to convert edge weights again so that the weights are not treated as costs</a:t>
            </a:r>
            <a:endParaRPr lang="fr-FR" u="sng" dirty="0"/>
          </a:p>
        </p:txBody>
      </p:sp>
    </p:spTree>
    <p:extLst>
      <p:ext uri="{BB962C8B-B14F-4D97-AF65-F5344CB8AC3E}">
        <p14:creationId xmlns:p14="http://schemas.microsoft.com/office/powerpoint/2010/main" val="3653127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GLOBAL EFFICIENCY is the average of inverse distances between all pairs of nodes.  </a:t>
            </a:r>
            <a:endParaRPr lang="en-CA" sz="2400" dirty="0">
              <a:solidFill>
                <a:schemeClr val="accent5">
                  <a:lumMod val="20000"/>
                  <a:lumOff val="80000"/>
                </a:schemeClr>
              </a:solidFill>
            </a:endParaRPr>
          </a:p>
        </p:txBody>
      </p:sp>
      <p:pic>
        <p:nvPicPr>
          <p:cNvPr id="11" name="Picture 10">
            <a:extLst>
              <a:ext uri="{FF2B5EF4-FFF2-40B4-BE49-F238E27FC236}">
                <a16:creationId xmlns:a16="http://schemas.microsoft.com/office/drawing/2014/main" id="{B4429FE0-E171-4C57-B7EA-E070D5726925}"/>
              </a:ext>
            </a:extLst>
          </p:cNvPr>
          <p:cNvPicPr>
            <a:picLocks noChangeAspect="1"/>
          </p:cNvPicPr>
          <p:nvPr/>
        </p:nvPicPr>
        <p:blipFill>
          <a:blip r:embed="rId2"/>
          <a:stretch>
            <a:fillRect/>
          </a:stretch>
        </p:blipFill>
        <p:spPr>
          <a:xfrm>
            <a:off x="572655" y="4008951"/>
            <a:ext cx="1370019" cy="2383030"/>
          </a:xfrm>
          <a:prstGeom prst="rect">
            <a:avLst/>
          </a:prstGeom>
        </p:spPr>
      </p:pic>
      <p:sp>
        <p:nvSpPr>
          <p:cNvPr id="12" name="TextBox 11">
            <a:extLst>
              <a:ext uri="{FF2B5EF4-FFF2-40B4-BE49-F238E27FC236}">
                <a16:creationId xmlns:a16="http://schemas.microsoft.com/office/drawing/2014/main" id="{3A3A4E97-7B1A-45B3-9FE5-2826D569EB88}"/>
              </a:ext>
            </a:extLst>
          </p:cNvPr>
          <p:cNvSpPr txBox="1"/>
          <p:nvPr/>
        </p:nvSpPr>
        <p:spPr>
          <a:xfrm>
            <a:off x="2231757" y="4114586"/>
            <a:ext cx="3273115" cy="2031325"/>
          </a:xfrm>
          <a:prstGeom prst="rect">
            <a:avLst/>
          </a:prstGeom>
          <a:noFill/>
        </p:spPr>
        <p:txBody>
          <a:bodyPr wrap="square" rtlCol="0">
            <a:spAutoFit/>
          </a:bodyPr>
          <a:lstStyle/>
          <a:p>
            <a:r>
              <a:rPr lang="en-US" dirty="0"/>
              <a:t>1—2: inverse path length = 1</a:t>
            </a:r>
          </a:p>
          <a:p>
            <a:r>
              <a:rPr lang="en-US" dirty="0"/>
              <a:t>1—3: inverse path length = 1</a:t>
            </a:r>
          </a:p>
          <a:p>
            <a:r>
              <a:rPr lang="en-US" dirty="0"/>
              <a:t>1—4: inverse path length = 1/2</a:t>
            </a:r>
          </a:p>
          <a:p>
            <a:r>
              <a:rPr lang="en-US" dirty="0"/>
              <a:t>1—5: inverse path length = 1/2</a:t>
            </a:r>
          </a:p>
          <a:p>
            <a:r>
              <a:rPr lang="en-US" dirty="0"/>
              <a:t>1—6: inverse path length = 1</a:t>
            </a:r>
          </a:p>
          <a:p>
            <a:r>
              <a:rPr lang="en-US" dirty="0"/>
              <a:t>1—7: inverse path length = 1/2</a:t>
            </a:r>
          </a:p>
          <a:p>
            <a:r>
              <a:rPr lang="en-US" dirty="0"/>
              <a:t>1—8: inverse path length = 1/3</a:t>
            </a:r>
            <a:endParaRPr lang="fr-FR" dirty="0"/>
          </a:p>
        </p:txBody>
      </p:sp>
      <p:sp>
        <p:nvSpPr>
          <p:cNvPr id="13" name="TextBox 12">
            <a:extLst>
              <a:ext uri="{FF2B5EF4-FFF2-40B4-BE49-F238E27FC236}">
                <a16:creationId xmlns:a16="http://schemas.microsoft.com/office/drawing/2014/main" id="{2FE38770-0A73-47F4-8383-C8AA8258E2E8}"/>
              </a:ext>
            </a:extLst>
          </p:cNvPr>
          <p:cNvSpPr txBox="1"/>
          <p:nvPr/>
        </p:nvSpPr>
        <p:spPr>
          <a:xfrm>
            <a:off x="5793955" y="4114586"/>
            <a:ext cx="6108538" cy="369332"/>
          </a:xfrm>
          <a:prstGeom prst="rect">
            <a:avLst/>
          </a:prstGeom>
          <a:noFill/>
        </p:spPr>
        <p:txBody>
          <a:bodyPr wrap="square" rtlCol="0">
            <a:spAutoFit/>
          </a:bodyPr>
          <a:lstStyle/>
          <a:p>
            <a:r>
              <a:rPr lang="en-US" dirty="0"/>
              <a:t>You can calculate efficiency length in </a:t>
            </a:r>
            <a:r>
              <a:rPr lang="en-US" dirty="0" err="1"/>
              <a:t>igraph</a:t>
            </a:r>
            <a:endParaRPr lang="fr-FR" dirty="0"/>
          </a:p>
        </p:txBody>
      </p:sp>
      <p:sp>
        <p:nvSpPr>
          <p:cNvPr id="14" name="TextBox 13">
            <a:extLst>
              <a:ext uri="{FF2B5EF4-FFF2-40B4-BE49-F238E27FC236}">
                <a16:creationId xmlns:a16="http://schemas.microsoft.com/office/drawing/2014/main" id="{6289C17D-8D02-4365-8A5D-31924E14DB82}"/>
              </a:ext>
            </a:extLst>
          </p:cNvPr>
          <p:cNvSpPr txBox="1"/>
          <p:nvPr/>
        </p:nvSpPr>
        <p:spPr>
          <a:xfrm>
            <a:off x="5904465" y="4659480"/>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global_efficiency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462E67C0-500D-4B96-8277-27A7AFCAB691}"/>
              </a:ext>
            </a:extLst>
          </p:cNvPr>
          <p:cNvSpPr txBox="1"/>
          <p:nvPr/>
        </p:nvSpPr>
        <p:spPr>
          <a:xfrm>
            <a:off x="5793955" y="5352205"/>
            <a:ext cx="6108538" cy="646331"/>
          </a:xfrm>
          <a:prstGeom prst="rect">
            <a:avLst/>
          </a:prstGeom>
          <a:noFill/>
        </p:spPr>
        <p:txBody>
          <a:bodyPr wrap="square" rtlCol="0">
            <a:spAutoFit/>
          </a:bodyPr>
          <a:lstStyle/>
          <a:p>
            <a:r>
              <a:rPr lang="en-US" dirty="0"/>
              <a:t>Efficiency can be useful in understanding transmission speeds through social networks</a:t>
            </a:r>
            <a:endParaRPr lang="fr-FR" dirty="0"/>
          </a:p>
        </p:txBody>
      </p:sp>
    </p:spTree>
    <p:extLst>
      <p:ext uri="{BB962C8B-B14F-4D97-AF65-F5344CB8AC3E}">
        <p14:creationId xmlns:p14="http://schemas.microsoft.com/office/powerpoint/2010/main" val="31034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NODE-LEVEL METRIC DISTRIBUTIONS can also provide useful information about the network  </a:t>
            </a:r>
            <a:endParaRPr lang="en-CA" sz="2400" dirty="0">
              <a:solidFill>
                <a:schemeClr val="accent5">
                  <a:lumMod val="20000"/>
                  <a:lumOff val="80000"/>
                </a:schemeClr>
              </a:solidFill>
            </a:endParaRPr>
          </a:p>
        </p:txBody>
      </p:sp>
      <p:sp>
        <p:nvSpPr>
          <p:cNvPr id="17" name="TextBox 16">
            <a:extLst>
              <a:ext uri="{FF2B5EF4-FFF2-40B4-BE49-F238E27FC236}">
                <a16:creationId xmlns:a16="http://schemas.microsoft.com/office/drawing/2014/main" id="{F320B882-2B63-4D44-85BE-4B3346A77A7E}"/>
              </a:ext>
            </a:extLst>
          </p:cNvPr>
          <p:cNvSpPr txBox="1"/>
          <p:nvPr/>
        </p:nvSpPr>
        <p:spPr>
          <a:xfrm>
            <a:off x="1089892" y="4319968"/>
            <a:ext cx="4054764" cy="1938992"/>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dirty="0">
                <a:solidFill>
                  <a:srgbClr val="002060"/>
                </a:solidFill>
              </a:rPr>
              <a:t>Mean values</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Coefficient of variation</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Full metric distributions</a:t>
            </a:r>
            <a:endParaRPr lang="en-CA" sz="2400" dirty="0">
              <a:solidFill>
                <a:srgbClr val="002060"/>
              </a:solidFill>
            </a:endParaRPr>
          </a:p>
        </p:txBody>
      </p:sp>
      <p:sp>
        <p:nvSpPr>
          <p:cNvPr id="3" name="TextBox 2">
            <a:extLst>
              <a:ext uri="{FF2B5EF4-FFF2-40B4-BE49-F238E27FC236}">
                <a16:creationId xmlns:a16="http://schemas.microsoft.com/office/drawing/2014/main" id="{B132C662-D802-448D-9F50-216560A053E8}"/>
              </a:ext>
            </a:extLst>
          </p:cNvPr>
          <p:cNvSpPr txBox="1"/>
          <p:nvPr/>
        </p:nvSpPr>
        <p:spPr>
          <a:xfrm>
            <a:off x="5956641" y="4708066"/>
            <a:ext cx="5523345" cy="1015663"/>
          </a:xfrm>
          <a:prstGeom prst="rect">
            <a:avLst/>
          </a:prstGeom>
          <a:noFill/>
        </p:spPr>
        <p:txBody>
          <a:bodyPr wrap="square" rtlCol="0">
            <a:spAutoFit/>
          </a:bodyPr>
          <a:lstStyle/>
          <a:p>
            <a:r>
              <a:rPr lang="en-US" sz="2000" dirty="0"/>
              <a:t>For example, the degree distribution of a network is a key part of calculating the R</a:t>
            </a:r>
            <a:r>
              <a:rPr lang="en-US" sz="2000" baseline="-25000" dirty="0"/>
              <a:t>0</a:t>
            </a:r>
            <a:r>
              <a:rPr lang="en-US" sz="2000" dirty="0"/>
              <a:t> of a pathogen spreading across it</a:t>
            </a:r>
            <a:endParaRPr lang="fr-FR" sz="2000" dirty="0"/>
          </a:p>
        </p:txBody>
      </p:sp>
    </p:spTree>
    <p:extLst>
      <p:ext uri="{BB962C8B-B14F-4D97-AF65-F5344CB8AC3E}">
        <p14:creationId xmlns:p14="http://schemas.microsoft.com/office/powerpoint/2010/main" val="320502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7679</TotalTime>
  <Words>11781</Words>
  <Application>Microsoft Office PowerPoint</Application>
  <PresentationFormat>Widescreen</PresentationFormat>
  <Paragraphs>3254</Paragraphs>
  <Slides>177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177</vt:i4>
      </vt:variant>
    </vt:vector>
  </HeadingPairs>
  <TitlesOfParts>
    <vt:vector size="183"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dc:creator>
  <cp:lastModifiedBy>Matt</cp:lastModifiedBy>
  <cp:revision>85</cp:revision>
  <dcterms:created xsi:type="dcterms:W3CDTF">2023-03-06T09:50:44Z</dcterms:created>
  <dcterms:modified xsi:type="dcterms:W3CDTF">2023-04-12T13:52:27Z</dcterms:modified>
</cp:coreProperties>
</file>